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Lst>
  <p:sldSz cx="9144000" cy="6858000" type="screen4x3"/>
  <p:notesSz cx="6805613" cy="9939338"/>
  <p:embeddedFontLst>
    <p:embeddedFont>
      <p:font typeface="Malgun Gothic" panose="020B0503020000020004" pitchFamily="34" charset="-127"/>
      <p:regular r:id="rId81"/>
      <p:bold r:id="rId82"/>
    </p:embeddedFont>
    <p:embeddedFont>
      <p:font typeface="Roboto" panose="020B0604020202020204"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6">
          <p15:clr>
            <a:srgbClr val="A4A3A4"/>
          </p15:clr>
        </p15:guide>
        <p15:guide id="2" orient="horz" pos="1164">
          <p15:clr>
            <a:srgbClr val="A4A3A4"/>
          </p15:clr>
        </p15:guide>
        <p15:guide id="3" orient="horz" pos="278">
          <p15:clr>
            <a:srgbClr val="A4A3A4"/>
          </p15:clr>
        </p15:guide>
        <p15:guide id="4" orient="horz" pos="848">
          <p15:clr>
            <a:srgbClr val="A4A3A4"/>
          </p15:clr>
        </p15:guide>
        <p15:guide id="5" orient="horz" pos="1348">
          <p15:clr>
            <a:srgbClr val="A4A3A4"/>
          </p15:clr>
        </p15:guide>
        <p15:guide id="6" orient="horz" pos="559">
          <p15:clr>
            <a:srgbClr val="A4A3A4"/>
          </p15:clr>
        </p15:guide>
        <p15:guide id="7" orient="horz" pos="3866">
          <p15:clr>
            <a:srgbClr val="A4A3A4"/>
          </p15:clr>
        </p15:guide>
        <p15:guide id="8" orient="horz" pos="1664">
          <p15:clr>
            <a:srgbClr val="A4A3A4"/>
          </p15:clr>
        </p15:guide>
        <p15:guide id="9" pos="2894">
          <p15:clr>
            <a:srgbClr val="A4A3A4"/>
          </p15:clr>
        </p15:guide>
        <p15:guide id="10" pos="5528">
          <p15:clr>
            <a:srgbClr val="A4A3A4"/>
          </p15:clr>
        </p15:guide>
        <p15:guide id="11" pos="230">
          <p15:clr>
            <a:srgbClr val="A4A3A4"/>
          </p15:clr>
        </p15:guide>
        <p15:guide id="12" pos="1562">
          <p15:clr>
            <a:srgbClr val="A4A3A4"/>
          </p15:clr>
        </p15:guide>
        <p15:guide id="13" pos="4248">
          <p15:clr>
            <a:srgbClr val="A4A3A4"/>
          </p15:clr>
        </p15:guide>
        <p15:guide id="14" pos="900">
          <p15:clr>
            <a:srgbClr val="A4A3A4"/>
          </p15:clr>
        </p15:guide>
        <p15:guide id="15" pos="4910">
          <p15:clr>
            <a:srgbClr val="A4A3A4"/>
          </p15:clr>
        </p15:guide>
        <p15:guide id="16" pos="1233">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88" roundtripDataSignature="AMtx7mjQobtKk/s8a8Ae0Pu1z6bS0JEhy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19484C-36AA-FEB8-2DD3-A6C4EA5C4B45}" v="34" dt="2019-10-21T01:19:27.996"/>
    <p1510:client id="{5F1D34E3-136C-48EB-8433-996D9BC6E038}" v="4" dt="2019-10-21T01:21:30.3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704" y="102"/>
      </p:cViewPr>
      <p:guideLst>
        <p:guide orient="horz" pos="2166"/>
        <p:guide orient="horz" pos="1164"/>
        <p:guide orient="horz" pos="278"/>
        <p:guide orient="horz" pos="848"/>
        <p:guide orient="horz" pos="1348"/>
        <p:guide orient="horz" pos="559"/>
        <p:guide orient="horz" pos="3866"/>
        <p:guide orient="horz" pos="1664"/>
        <p:guide pos="2894"/>
        <p:guide pos="5528"/>
        <p:guide pos="230"/>
        <p:guide pos="1562"/>
        <p:guide pos="4248"/>
        <p:guide pos="900"/>
        <p:guide pos="4910"/>
        <p:guide pos="1233"/>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131"/>
        <p:guide pos="214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font" Target="fonts/font5.fntdata"/><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dit Prashar" userId="ef43287f-e7c9-4278-b948-e6845f874408" providerId="ADAL" clId="{5F1D34E3-136C-48EB-8433-996D9BC6E038}"/>
    <pc:docChg chg="custSel modSld">
      <pc:chgData name="Mudit Prashar" userId="ef43287f-e7c9-4278-b948-e6845f874408" providerId="ADAL" clId="{5F1D34E3-136C-48EB-8433-996D9BC6E038}" dt="2019-10-21T01:21:56.821" v="32" actId="14100"/>
      <pc:docMkLst>
        <pc:docMk/>
      </pc:docMkLst>
      <pc:sldChg chg="addSp delSp modSp">
        <pc:chgData name="Mudit Prashar" userId="ef43287f-e7c9-4278-b948-e6845f874408" providerId="ADAL" clId="{5F1D34E3-136C-48EB-8433-996D9BC6E038}" dt="2019-10-21T01:21:56.821" v="32" actId="14100"/>
        <pc:sldMkLst>
          <pc:docMk/>
          <pc:sldMk cId="0" sldId="319"/>
        </pc:sldMkLst>
        <pc:spChg chg="add del mod">
          <ac:chgData name="Mudit Prashar" userId="ef43287f-e7c9-4278-b948-e6845f874408" providerId="ADAL" clId="{5F1D34E3-136C-48EB-8433-996D9BC6E038}" dt="2019-10-21T01:21:33.894" v="28"/>
          <ac:spMkLst>
            <pc:docMk/>
            <pc:sldMk cId="0" sldId="319"/>
            <ac:spMk id="2" creationId="{5F8B7FB6-AD78-43BB-8A19-B3213B5AF904}"/>
          </ac:spMkLst>
        </pc:spChg>
        <pc:spChg chg="add mod">
          <ac:chgData name="Mudit Prashar" userId="ef43287f-e7c9-4278-b948-e6845f874408" providerId="ADAL" clId="{5F1D34E3-136C-48EB-8433-996D9BC6E038}" dt="2019-10-21T01:21:56.821" v="32" actId="14100"/>
          <ac:spMkLst>
            <pc:docMk/>
            <pc:sldMk cId="0" sldId="319"/>
            <ac:spMk id="3" creationId="{93578481-7A23-4047-AF5E-E11A89CCFE57}"/>
          </ac:spMkLst>
        </pc:spChg>
        <pc:spChg chg="mod">
          <ac:chgData name="Mudit Prashar" userId="ef43287f-e7c9-4278-b948-e6845f874408" providerId="ADAL" clId="{5F1D34E3-136C-48EB-8433-996D9BC6E038}" dt="2019-10-21T01:20:58.159" v="18" actId="20577"/>
          <ac:spMkLst>
            <pc:docMk/>
            <pc:sldMk cId="0" sldId="319"/>
            <ac:spMk id="588" creationId="{00000000-0000-0000-0000-000000000000}"/>
          </ac:spMkLst>
        </pc:spChg>
        <pc:picChg chg="mod">
          <ac:chgData name="Mudit Prashar" userId="ef43287f-e7c9-4278-b948-e6845f874408" providerId="ADAL" clId="{5F1D34E3-136C-48EB-8433-996D9BC6E038}" dt="2019-10-21T01:21:02.165" v="19" actId="1076"/>
          <ac:picMkLst>
            <pc:docMk/>
            <pc:sldMk cId="0" sldId="319"/>
            <ac:picMk id="591" creationId="{00000000-0000-0000-0000-000000000000}"/>
          </ac:picMkLst>
        </pc:picChg>
      </pc:sldChg>
      <pc:sldChg chg="modSp">
        <pc:chgData name="Mudit Prashar" userId="ef43287f-e7c9-4278-b948-e6845f874408" providerId="ADAL" clId="{5F1D34E3-136C-48EB-8433-996D9BC6E038}" dt="2019-10-21T01:20:54.067" v="17" actId="27636"/>
        <pc:sldMkLst>
          <pc:docMk/>
          <pc:sldMk cId="0" sldId="333"/>
        </pc:sldMkLst>
        <pc:spChg chg="mod">
          <ac:chgData name="Mudit Prashar" userId="ef43287f-e7c9-4278-b948-e6845f874408" providerId="ADAL" clId="{5F1D34E3-136C-48EB-8433-996D9BC6E038}" dt="2019-10-21T01:20:54.067" v="17" actId="27636"/>
          <ac:spMkLst>
            <pc:docMk/>
            <pc:sldMk cId="0" sldId="333"/>
            <ac:spMk id="697" creationId="{00000000-0000-0000-0000-000000000000}"/>
          </ac:spMkLst>
        </pc:spChg>
      </pc:sldChg>
    </pc:docChg>
  </pc:docChgLst>
  <pc:docChgLst>
    <pc:chgData name="Mudit Prashar" userId="S::mudit.prashar69@qmail.cuny.edu::ef43287f-e7c9-4278-b948-e6845f874408" providerId="AD" clId="Web-{7C19484C-36AA-FEB8-2DD3-A6C4EA5C4B45}"/>
    <pc:docChg chg="modSld">
      <pc:chgData name="Mudit Prashar" userId="S::mudit.prashar69@qmail.cuny.edu::ef43287f-e7c9-4278-b948-e6845f874408" providerId="AD" clId="Web-{7C19484C-36AA-FEB8-2DD3-A6C4EA5C4B45}" dt="2019-10-21T01:19:27.996" v="32"/>
      <pc:docMkLst>
        <pc:docMk/>
      </pc:docMkLst>
      <pc:sldChg chg="modSp">
        <pc:chgData name="Mudit Prashar" userId="S::mudit.prashar69@qmail.cuny.edu::ef43287f-e7c9-4278-b948-e6845f874408" providerId="AD" clId="Web-{7C19484C-36AA-FEB8-2DD3-A6C4EA5C4B45}" dt="2019-10-21T01:19:27.996" v="32"/>
        <pc:sldMkLst>
          <pc:docMk/>
          <pc:sldMk cId="0" sldId="319"/>
        </pc:sldMkLst>
        <pc:spChg chg="mod">
          <ac:chgData name="Mudit Prashar" userId="S::mudit.prashar69@qmail.cuny.edu::ef43287f-e7c9-4278-b948-e6845f874408" providerId="AD" clId="Web-{7C19484C-36AA-FEB8-2DD3-A6C4EA5C4B45}" dt="2019-10-21T01:19:27.996" v="32"/>
          <ac:spMkLst>
            <pc:docMk/>
            <pc:sldMk cId="0" sldId="319"/>
            <ac:spMk id="588" creationId="{00000000-0000-0000-0000-000000000000}"/>
          </ac:spMkLst>
        </pc:spChg>
        <pc:picChg chg="mod">
          <ac:chgData name="Mudit Prashar" userId="S::mudit.prashar69@qmail.cuny.edu::ef43287f-e7c9-4278-b948-e6845f874408" providerId="AD" clId="Web-{7C19484C-36AA-FEB8-2DD3-A6C4EA5C4B45}" dt="2019-10-21T01:19:23.090" v="30" actId="1076"/>
          <ac:picMkLst>
            <pc:docMk/>
            <pc:sldMk cId="0" sldId="319"/>
            <ac:picMk id="590" creationId="{00000000-0000-0000-0000-000000000000}"/>
          </ac:picMkLst>
        </pc:picChg>
        <pc:picChg chg="mod">
          <ac:chgData name="Mudit Prashar" userId="S::mudit.prashar69@qmail.cuny.edu::ef43287f-e7c9-4278-b948-e6845f874408" providerId="AD" clId="Web-{7C19484C-36AA-FEB8-2DD3-A6C4EA5C4B45}" dt="2019-10-21T01:19:25.637" v="31" actId="1076"/>
          <ac:picMkLst>
            <pc:docMk/>
            <pc:sldMk cId="0" sldId="319"/>
            <ac:picMk id="591"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9099" cy="496967"/>
          </a:xfrm>
          <a:prstGeom prst="rect">
            <a:avLst/>
          </a:prstGeom>
          <a:noFill/>
          <a:ln>
            <a:noFill/>
          </a:ln>
        </p:spPr>
        <p:txBody>
          <a:bodyPr spcFirstLastPara="1" wrap="square" lIns="91550" tIns="45775" rIns="91550" bIns="45775"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54940" y="0"/>
            <a:ext cx="2949099" cy="496967"/>
          </a:xfrm>
          <a:prstGeom prst="rect">
            <a:avLst/>
          </a:prstGeom>
          <a:noFill/>
          <a:ln>
            <a:noFill/>
          </a:ln>
        </p:spPr>
        <p:txBody>
          <a:bodyPr spcFirstLastPara="1" wrap="square" lIns="91550" tIns="45775" rIns="91550" bIns="45775"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919163" y="746125"/>
            <a:ext cx="496728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0562" y="4721186"/>
            <a:ext cx="5444490" cy="4472702"/>
          </a:xfrm>
          <a:prstGeom prst="rect">
            <a:avLst/>
          </a:prstGeom>
          <a:noFill/>
          <a:ln>
            <a:noFill/>
          </a:ln>
        </p:spPr>
        <p:txBody>
          <a:bodyPr spcFirstLastPara="1" wrap="square" lIns="91550" tIns="45775" rIns="91550" bIns="45775"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9440646"/>
            <a:ext cx="2949099" cy="496967"/>
          </a:xfrm>
          <a:prstGeom prst="rect">
            <a:avLst/>
          </a:prstGeom>
          <a:noFill/>
          <a:ln>
            <a:noFill/>
          </a:ln>
        </p:spPr>
        <p:txBody>
          <a:bodyPr spcFirstLastPara="1" wrap="square" lIns="91550" tIns="45775" rIns="91550" bIns="45775"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54940" y="9440646"/>
            <a:ext cx="2949099" cy="496967"/>
          </a:xfrm>
          <a:prstGeom prst="rect">
            <a:avLst/>
          </a:prstGeom>
          <a:noFill/>
          <a:ln>
            <a:noFill/>
          </a:ln>
        </p:spPr>
        <p:txBody>
          <a:bodyPr spcFirstLastPara="1" wrap="square" lIns="91550" tIns="45775" rIns="91550" bIns="457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1: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 name="Google Shape;66;p1:notes"/>
          <p:cNvSpPr txBox="1">
            <a:spLocks noGrp="1"/>
          </p:cNvSpPr>
          <p:nvPr>
            <p:ph type="body" idx="1"/>
          </p:nvPr>
        </p:nvSpPr>
        <p:spPr>
          <a:xfrm>
            <a:off x="680562" y="4721186"/>
            <a:ext cx="5444400" cy="4472700"/>
          </a:xfrm>
          <a:prstGeom prst="rect">
            <a:avLst/>
          </a:prstGeom>
          <a:noFill/>
          <a:ln>
            <a:noFill/>
          </a:ln>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67" name="Google Shape;67;p1:notes"/>
          <p:cNvSpPr txBox="1">
            <a:spLocks noGrp="1"/>
          </p:cNvSpPr>
          <p:nvPr>
            <p:ph type="sldNum" idx="12"/>
          </p:nvPr>
        </p:nvSpPr>
        <p:spPr>
          <a:xfrm>
            <a:off x="3854940" y="9440646"/>
            <a:ext cx="2949000" cy="497100"/>
          </a:xfrm>
          <a:prstGeom prst="rect">
            <a:avLst/>
          </a:prstGeom>
          <a:noFill/>
          <a:ln>
            <a:noFill/>
          </a:ln>
        </p:spPr>
        <p:txBody>
          <a:bodyPr spcFirstLastPara="1" wrap="square" lIns="91550" tIns="45775" rIns="91550" bIns="4577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63f7e3ddc1_0_72: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146" name="Google Shape;146;g63f7e3ddc1_0_72: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63f7e3ddc1_0_66: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155" name="Google Shape;155;g63f7e3ddc1_0_66: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63f7e3ddc1_0_78: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164" name="Google Shape;164;g63f7e3ddc1_0_78: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3f7e3ddc1_0_84: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173" name="Google Shape;173;g63f7e3ddc1_0_84: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3f7e3ddc1_0_90: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182" name="Google Shape;182;g63f7e3ddc1_0_90: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3f7e3ddc1_0_108: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191" name="Google Shape;191;g63f7e3ddc1_0_108: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63f7e3ddc1_0_96: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199" name="Google Shape;199;g63f7e3ddc1_0_96: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3f7e3ddc1_0_102: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207" name="Google Shape;207;g63f7e3ddc1_0_102: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2481681c0_4_24: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2481681c0_4_24: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217" name="Google Shape;217;g62481681c0_4_24:notes"/>
          <p:cNvSpPr txBox="1">
            <a:spLocks noGrp="1"/>
          </p:cNvSpPr>
          <p:nvPr>
            <p:ph type="sldNum" idx="12"/>
          </p:nvPr>
        </p:nvSpPr>
        <p:spPr>
          <a:xfrm>
            <a:off x="3854940" y="9440646"/>
            <a:ext cx="2949000" cy="497100"/>
          </a:xfrm>
          <a:prstGeom prst="rect">
            <a:avLst/>
          </a:prstGeom>
        </p:spPr>
        <p:txBody>
          <a:bodyPr spcFirstLastPara="1" wrap="square" lIns="91550" tIns="45775" rIns="91550" bIns="457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2481681c0_5_10: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223" name="Google Shape;223;g62481681c0_5_10: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txBox="1">
            <a:spLocks noGrp="1"/>
          </p:cNvSpPr>
          <p:nvPr>
            <p:ph type="body" idx="1"/>
          </p:nvPr>
        </p:nvSpPr>
        <p:spPr>
          <a:xfrm>
            <a:off x="680562" y="4721186"/>
            <a:ext cx="5444490" cy="4472702"/>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82" name="Google Shape;82;p2:notes"/>
          <p:cNvSpPr>
            <a:spLocks noGrp="1" noRot="1" noChangeAspect="1"/>
          </p:cNvSpPr>
          <p:nvPr>
            <p:ph type="sldImg" idx="2"/>
          </p:nvPr>
        </p:nvSpPr>
        <p:spPr>
          <a:xfrm>
            <a:off x="919163" y="746125"/>
            <a:ext cx="4967287" cy="3727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62481681c0_5_18: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231" name="Google Shape;231;g62481681c0_5_18: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62481681c0_4_6: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239" name="Google Shape;239;g62481681c0_4_6: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63eac962a2_0_131: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247" name="Google Shape;247;g63eac962a2_0_131: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62481681c0_5_29: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255" name="Google Shape;255;g62481681c0_5_29: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63f6346a61_0_0: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263" name="Google Shape;263;g63f6346a61_0_0: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3eac962a2_0_137: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271" name="Google Shape;271;g63eac962a2_0_137: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63f6346a61_0_11: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279" name="Google Shape;279;g63f6346a61_0_11: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3f6346a61_0_22: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287" name="Google Shape;287;g63f6346a61_0_22: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2:notes"/>
          <p:cNvSpPr txBox="1">
            <a:spLocks noGrp="1"/>
          </p:cNvSpPr>
          <p:nvPr>
            <p:ph type="body" idx="1"/>
          </p:nvPr>
        </p:nvSpPr>
        <p:spPr>
          <a:xfrm>
            <a:off x="680562" y="4721186"/>
            <a:ext cx="5444490" cy="4472702"/>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295" name="Google Shape;295;p12:notes"/>
          <p:cNvSpPr>
            <a:spLocks noGrp="1" noRot="1" noChangeAspect="1"/>
          </p:cNvSpPr>
          <p:nvPr>
            <p:ph type="sldImg" idx="2"/>
          </p:nvPr>
        </p:nvSpPr>
        <p:spPr>
          <a:xfrm>
            <a:off x="919163" y="746125"/>
            <a:ext cx="4967287" cy="3727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63eac962a2_0_94: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302" name="Google Shape;302;g63eac962a2_0_94: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680562" y="4721186"/>
            <a:ext cx="5444490" cy="4472702"/>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94" name="Google Shape;94;p3:notes"/>
          <p:cNvSpPr>
            <a:spLocks noGrp="1" noRot="1" noChangeAspect="1"/>
          </p:cNvSpPr>
          <p:nvPr>
            <p:ph type="sldImg" idx="2"/>
          </p:nvPr>
        </p:nvSpPr>
        <p:spPr>
          <a:xfrm>
            <a:off x="919163" y="746125"/>
            <a:ext cx="4967287" cy="3727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62481681c0_0_9: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310" name="Google Shape;310;g62481681c0_0_9: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62481681c0_0_17: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318" name="Google Shape;318;g62481681c0_0_17: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2481681c0_0_0: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326" name="Google Shape;326;g62481681c0_0_0: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62481681c0_0_25: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334" name="Google Shape;334;g62481681c0_0_25: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62481681c0_0_53: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342" name="Google Shape;342;g62481681c0_0_53: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62481681c0_0_59: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350" name="Google Shape;350;g62481681c0_0_59: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62481681c0_0_65: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358" name="Google Shape;358;g62481681c0_0_65: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62481681c0_0_71: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366" name="Google Shape;366;g62481681c0_0_71: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62481681c0_0_41: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374" name="Google Shape;374;g62481681c0_0_41: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63eac962a2_0_119: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381" name="Google Shape;381;g63eac962a2_0_119: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0562" y="4721186"/>
            <a:ext cx="5444490" cy="4472702"/>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919163" y="746125"/>
            <a:ext cx="4967287" cy="3727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62481681c0_4_12: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389" name="Google Shape;389;g62481681c0_4_12: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62481681c0_4_18: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397" name="Google Shape;397;g62481681c0_4_18: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2481681c0_4_30: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405" name="Google Shape;405;g62481681c0_4_30: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62481681c0_4_36: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413" name="Google Shape;413;g62481681c0_4_36: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62481681c0_4_42: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421" name="Google Shape;421;g62481681c0_4_42: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62481681c0_4_48: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429" name="Google Shape;429;g62481681c0_4_48: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62481681c0_4_54: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437" name="Google Shape;437;g62481681c0_4_54: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62481681c0_4_60: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445" name="Google Shape;445;g62481681c0_4_60: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63fceb7648_6_13: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63fceb7648_6_13: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454" name="Google Shape;454;g63fceb7648_6_13:notes"/>
          <p:cNvSpPr txBox="1">
            <a:spLocks noGrp="1"/>
          </p:cNvSpPr>
          <p:nvPr>
            <p:ph type="sldNum" idx="12"/>
          </p:nvPr>
        </p:nvSpPr>
        <p:spPr>
          <a:xfrm>
            <a:off x="3854940" y="9440646"/>
            <a:ext cx="2949000" cy="497100"/>
          </a:xfrm>
          <a:prstGeom prst="rect">
            <a:avLst/>
          </a:prstGeom>
        </p:spPr>
        <p:txBody>
          <a:bodyPr spcFirstLastPara="1" wrap="square" lIns="91550" tIns="45775" rIns="91550" bIns="457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63f8d4f64f_0_27: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460" name="Google Shape;460;g63f8d4f64f_0_27: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0562" y="4721186"/>
            <a:ext cx="5444490" cy="4472702"/>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919163" y="746125"/>
            <a:ext cx="4967287" cy="3727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63fceb7648_0_2: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468" name="Google Shape;468;g63fceb7648_0_2: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3fceb7648_1_0: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476" name="Google Shape;476;g63fceb7648_1_0: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63fceb7648_1_9: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484" name="Google Shape;484;g63fceb7648_1_9: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63fceb7648_1_16: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492" name="Google Shape;492;g63fceb7648_1_16: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63fceb7648_1_23: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500" name="Google Shape;500;g63fceb7648_1_23: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63fceb7648_1_36: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508" name="Google Shape;508;g63fceb7648_1_36: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63fceb7648_1_44: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516" name="Google Shape;516;g63fceb7648_1_44: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63fceb7648_1_52: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524" name="Google Shape;524;g63fceb7648_1_52: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62481681c0_0_31: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532" name="Google Shape;532;g62481681c0_0_31: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63f8d4f64f_4_2: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538" name="Google Shape;538;g63f8d4f64f_4_2: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3fceb7648_4_76: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3fceb7648_4_76: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116" name="Google Shape;116;g63fceb7648_4_76:notes"/>
          <p:cNvSpPr txBox="1">
            <a:spLocks noGrp="1"/>
          </p:cNvSpPr>
          <p:nvPr>
            <p:ph type="sldNum" idx="12"/>
          </p:nvPr>
        </p:nvSpPr>
        <p:spPr>
          <a:xfrm>
            <a:off x="3854940" y="9440646"/>
            <a:ext cx="2949000" cy="497100"/>
          </a:xfrm>
          <a:prstGeom prst="rect">
            <a:avLst/>
          </a:prstGeom>
        </p:spPr>
        <p:txBody>
          <a:bodyPr spcFirstLastPara="1" wrap="square" lIns="91550" tIns="45775" rIns="91550" bIns="457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63f8d4f64f_4_8: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547" name="Google Shape;547;g63f8d4f64f_4_8: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63f8d4f64f_4_14: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556" name="Google Shape;556;g63f8d4f64f_4_14: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63f8d4f64f_4_26: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566" name="Google Shape;566;g63f8d4f64f_4_26: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63f8d4f64f_4_32: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575" name="Google Shape;575;g63f8d4f64f_4_32: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63f8d4f64f_4_38: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584" name="Google Shape;584;g63f8d4f64f_4_38:notes"/>
          <p:cNvSpPr>
            <a:spLocks noGrp="1" noRot="1" noChangeAspect="1"/>
          </p:cNvSpPr>
          <p:nvPr>
            <p:ph type="sldImg" idx="2"/>
          </p:nvPr>
        </p:nvSpPr>
        <p:spPr>
          <a:xfrm>
            <a:off x="919163" y="746125"/>
            <a:ext cx="4967287" cy="3727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63f8d4f64f_4_50: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594" name="Google Shape;594;g63f8d4f64f_4_50: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63f8d4f64f_4_56: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603" name="Google Shape;603;g63f8d4f64f_4_56: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63f8d4f64f_4_62: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612" name="Google Shape;612;g63f8d4f64f_4_62: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63fceb7648_4_0: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63fceb7648_4_0: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622" name="Google Shape;622;g63fceb7648_4_0:notes"/>
          <p:cNvSpPr txBox="1">
            <a:spLocks noGrp="1"/>
          </p:cNvSpPr>
          <p:nvPr>
            <p:ph type="sldNum" idx="12"/>
          </p:nvPr>
        </p:nvSpPr>
        <p:spPr>
          <a:xfrm>
            <a:off x="3854940" y="9440646"/>
            <a:ext cx="2949000" cy="497100"/>
          </a:xfrm>
          <a:prstGeom prst="rect">
            <a:avLst/>
          </a:prstGeom>
        </p:spPr>
        <p:txBody>
          <a:bodyPr spcFirstLastPara="1" wrap="square" lIns="91550" tIns="45775" rIns="91550" bIns="457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63fceb7648_4_6: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627" name="Google Shape;627;g63fceb7648_4_6: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7:notes"/>
          <p:cNvSpPr txBox="1">
            <a:spLocks noGrp="1"/>
          </p:cNvSpPr>
          <p:nvPr>
            <p:ph type="body" idx="1"/>
          </p:nvPr>
        </p:nvSpPr>
        <p:spPr>
          <a:xfrm>
            <a:off x="680562" y="4721186"/>
            <a:ext cx="5444490" cy="4472702"/>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123" name="Google Shape;123;p7:notes"/>
          <p:cNvSpPr>
            <a:spLocks noGrp="1" noRot="1" noChangeAspect="1"/>
          </p:cNvSpPr>
          <p:nvPr>
            <p:ph type="sldImg" idx="2"/>
          </p:nvPr>
        </p:nvSpPr>
        <p:spPr>
          <a:xfrm>
            <a:off x="919163" y="746125"/>
            <a:ext cx="4967287" cy="3727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63fceb7648_4_13: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634" name="Google Shape;634;g63fceb7648_4_13: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63fceb7648_6_43: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641" name="Google Shape;641;g63fceb7648_6_43: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3fceb7648_4_29: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650" name="Google Shape;650;g63fceb7648_4_29: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7053b7dcd6_0_21: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657" name="Google Shape;657;g7053b7dcd6_0_21: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63fceb7648_4_43: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664" name="Google Shape;664;g63fceb7648_4_43: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7053b7dcd6_0_27: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671" name="Google Shape;671;g7053b7dcd6_0_27: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7053b7dcd6_0_14: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678" name="Google Shape;678;g7053b7dcd6_0_14: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7053b7dcd6_0_7: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686" name="Google Shape;686;g7053b7dcd6_0_7: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13:notes"/>
          <p:cNvSpPr>
            <a:spLocks noGrp="1" noRot="1" noChangeAspect="1"/>
          </p:cNvSpPr>
          <p:nvPr>
            <p:ph type="sldImg" idx="2"/>
          </p:nvPr>
        </p:nvSpPr>
        <p:spPr>
          <a:xfrm>
            <a:off x="919163" y="746125"/>
            <a:ext cx="4967287" cy="3727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p13:notes"/>
          <p:cNvSpPr txBox="1">
            <a:spLocks noGrp="1"/>
          </p:cNvSpPr>
          <p:nvPr>
            <p:ph type="body" idx="1"/>
          </p:nvPr>
        </p:nvSpPr>
        <p:spPr>
          <a:xfrm>
            <a:off x="680562" y="4721186"/>
            <a:ext cx="5444490" cy="4472702"/>
          </a:xfrm>
          <a:prstGeom prst="rect">
            <a:avLst/>
          </a:prstGeom>
          <a:noFill/>
          <a:ln>
            <a:noFill/>
          </a:ln>
        </p:spPr>
        <p:txBody>
          <a:bodyPr spcFirstLastPara="1" wrap="square" lIns="91550" tIns="45775" rIns="91550" bIns="45775" anchor="t" anchorCtr="0">
            <a:normAutofit/>
          </a:bodyPr>
          <a:lstStyle/>
          <a:p>
            <a:pPr marL="0" lvl="0" indent="0" algn="l" rtl="0">
              <a:spcBef>
                <a:spcPts val="0"/>
              </a:spcBef>
              <a:spcAft>
                <a:spcPts val="0"/>
              </a:spcAft>
              <a:buNone/>
            </a:pPr>
            <a:endParaRPr/>
          </a:p>
        </p:txBody>
      </p:sp>
      <p:sp>
        <p:nvSpPr>
          <p:cNvPr id="695" name="Google Shape;695;p13:notes"/>
          <p:cNvSpPr txBox="1">
            <a:spLocks noGrp="1"/>
          </p:cNvSpPr>
          <p:nvPr>
            <p:ph type="sldNum" idx="12"/>
          </p:nvPr>
        </p:nvSpPr>
        <p:spPr>
          <a:xfrm>
            <a:off x="3854940" y="9440646"/>
            <a:ext cx="2949099" cy="496967"/>
          </a:xfrm>
          <a:prstGeom prst="rect">
            <a:avLst/>
          </a:prstGeom>
          <a:noFill/>
          <a:ln>
            <a:noFill/>
          </a:ln>
        </p:spPr>
        <p:txBody>
          <a:bodyPr spcFirstLastPara="1" wrap="square" lIns="91550" tIns="45775" rIns="91550" bIns="45775" anchor="b" anchorCtr="0">
            <a:noAutofit/>
          </a:bodyPr>
          <a:lstStyle/>
          <a:p>
            <a:pPr marL="0" lvl="0" indent="0" algn="r" rtl="0">
              <a:spcBef>
                <a:spcPts val="0"/>
              </a:spcBef>
              <a:spcAft>
                <a:spcPts val="0"/>
              </a:spcAft>
              <a:buNone/>
            </a:pPr>
            <a:fld id="{00000000-1234-1234-1234-123412341234}" type="slidenum">
              <a:rPr lang="en-US"/>
              <a:t>78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3fceb7648_6_21: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3fceb7648_6_21: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131" name="Google Shape;131;g63fceb7648_6_21:notes"/>
          <p:cNvSpPr txBox="1">
            <a:spLocks noGrp="1"/>
          </p:cNvSpPr>
          <p:nvPr>
            <p:ph type="sldNum" idx="12"/>
          </p:nvPr>
        </p:nvSpPr>
        <p:spPr>
          <a:xfrm>
            <a:off x="3854940" y="9440646"/>
            <a:ext cx="2949000" cy="497100"/>
          </a:xfrm>
          <a:prstGeom prst="rect">
            <a:avLst/>
          </a:prstGeom>
        </p:spPr>
        <p:txBody>
          <a:bodyPr spcFirstLastPara="1" wrap="square" lIns="91550" tIns="45775" rIns="91550" bIns="457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3f7e3ddc1_0_60:notes"/>
          <p:cNvSpPr txBox="1">
            <a:spLocks noGrp="1"/>
          </p:cNvSpPr>
          <p:nvPr>
            <p:ph type="body" idx="1"/>
          </p:nvPr>
        </p:nvSpPr>
        <p:spPr>
          <a:xfrm>
            <a:off x="680562" y="4721186"/>
            <a:ext cx="5444400" cy="4472700"/>
          </a:xfrm>
          <a:prstGeom prst="rect">
            <a:avLst/>
          </a:prstGeom>
        </p:spPr>
        <p:txBody>
          <a:bodyPr spcFirstLastPara="1" wrap="square" lIns="91550" tIns="45775" rIns="91550" bIns="45775" anchor="t" anchorCtr="0">
            <a:noAutofit/>
          </a:bodyPr>
          <a:lstStyle/>
          <a:p>
            <a:pPr marL="0" lvl="0" indent="0" algn="l" rtl="0">
              <a:spcBef>
                <a:spcPts val="0"/>
              </a:spcBef>
              <a:spcAft>
                <a:spcPts val="0"/>
              </a:spcAft>
              <a:buNone/>
            </a:pPr>
            <a:endParaRPr/>
          </a:p>
        </p:txBody>
      </p:sp>
      <p:sp>
        <p:nvSpPr>
          <p:cNvPr id="137" name="Google Shape;137;g63f7e3ddc1_0_60:notes"/>
          <p:cNvSpPr>
            <a:spLocks noGrp="1" noRot="1" noChangeAspect="1"/>
          </p:cNvSpPr>
          <p:nvPr>
            <p:ph type="sldImg" idx="2"/>
          </p:nvPr>
        </p:nvSpPr>
        <p:spPr>
          <a:xfrm>
            <a:off x="919163" y="746125"/>
            <a:ext cx="4967400" cy="37275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hangeul.naver.com/font"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hangeul.naver.com/font"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제목 슬라이드" type="title">
  <p:cSld name="TITLE">
    <p:spTree>
      <p:nvGrpSpPr>
        <p:cNvPr id="1" name="Shape 15"/>
        <p:cNvGrpSpPr/>
        <p:nvPr/>
      </p:nvGrpSpPr>
      <p:grpSpPr>
        <a:xfrm>
          <a:off x="0" y="0"/>
          <a:ext cx="0" cy="0"/>
          <a:chOff x="0" y="0"/>
          <a:chExt cx="0" cy="0"/>
        </a:xfrm>
      </p:grpSpPr>
      <p:sp>
        <p:nvSpPr>
          <p:cNvPr id="16" name="Google Shape;16;p15"/>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5"/>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latin typeface="Arial"/>
                <a:ea typeface="Arial"/>
                <a:cs typeface="Arial"/>
                <a:sym typeface="Aria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rgbClr val="888888"/>
                </a:solidFill>
                <a:latin typeface="Arial"/>
                <a:ea typeface="Arial"/>
                <a:cs typeface="Arial"/>
                <a:sym typeface="Arial"/>
              </a:defRPr>
            </a:lvl1pPr>
            <a:lvl2pPr marL="0" lvl="1" indent="0" algn="r">
              <a:spcBef>
                <a:spcPts val="0"/>
              </a:spcBef>
              <a:buNone/>
              <a:defRPr sz="1200" b="0" i="0" u="none" strike="noStrike" cap="none">
                <a:solidFill>
                  <a:srgbClr val="888888"/>
                </a:solidFill>
                <a:latin typeface="Arial"/>
                <a:ea typeface="Arial"/>
                <a:cs typeface="Arial"/>
                <a:sym typeface="Arial"/>
              </a:defRPr>
            </a:lvl2pPr>
            <a:lvl3pPr marL="0" lvl="2" indent="0" algn="r">
              <a:spcBef>
                <a:spcPts val="0"/>
              </a:spcBef>
              <a:buNone/>
              <a:defRPr sz="1200" b="0" i="0" u="none" strike="noStrike" cap="none">
                <a:solidFill>
                  <a:srgbClr val="888888"/>
                </a:solidFill>
                <a:latin typeface="Arial"/>
                <a:ea typeface="Arial"/>
                <a:cs typeface="Arial"/>
                <a:sym typeface="Arial"/>
              </a:defRPr>
            </a:lvl3pPr>
            <a:lvl4pPr marL="0" lvl="3" indent="0" algn="r">
              <a:spcBef>
                <a:spcPts val="0"/>
              </a:spcBef>
              <a:buNone/>
              <a:defRPr sz="1200" b="0" i="0" u="none" strike="noStrike" cap="none">
                <a:solidFill>
                  <a:srgbClr val="888888"/>
                </a:solidFill>
                <a:latin typeface="Arial"/>
                <a:ea typeface="Arial"/>
                <a:cs typeface="Arial"/>
                <a:sym typeface="Arial"/>
              </a:defRPr>
            </a:lvl4pPr>
            <a:lvl5pPr marL="0" lvl="4" indent="0" algn="r">
              <a:spcBef>
                <a:spcPts val="0"/>
              </a:spcBef>
              <a:buNone/>
              <a:defRPr sz="1200" b="0" i="0" u="none" strike="noStrike" cap="none">
                <a:solidFill>
                  <a:srgbClr val="888888"/>
                </a:solidFill>
                <a:latin typeface="Arial"/>
                <a:ea typeface="Arial"/>
                <a:cs typeface="Arial"/>
                <a:sym typeface="Arial"/>
              </a:defRPr>
            </a:lvl5pPr>
            <a:lvl6pPr marL="0" lvl="5" indent="0" algn="r">
              <a:spcBef>
                <a:spcPts val="0"/>
              </a:spcBef>
              <a:buNone/>
              <a:defRPr sz="1200" b="0" i="0" u="none" strike="noStrike" cap="none">
                <a:solidFill>
                  <a:srgbClr val="888888"/>
                </a:solidFill>
                <a:latin typeface="Arial"/>
                <a:ea typeface="Arial"/>
                <a:cs typeface="Arial"/>
                <a:sym typeface="Arial"/>
              </a:defRPr>
            </a:lvl6pPr>
            <a:lvl7pPr marL="0" lvl="6" indent="0" algn="r">
              <a:spcBef>
                <a:spcPts val="0"/>
              </a:spcBef>
              <a:buNone/>
              <a:defRPr sz="1200" b="0" i="0" u="none" strike="noStrike" cap="none">
                <a:solidFill>
                  <a:srgbClr val="888888"/>
                </a:solidFill>
                <a:latin typeface="Arial"/>
                <a:ea typeface="Arial"/>
                <a:cs typeface="Arial"/>
                <a:sym typeface="Arial"/>
              </a:defRPr>
            </a:lvl7pPr>
            <a:lvl8pPr marL="0" lvl="7" indent="0" algn="r">
              <a:spcBef>
                <a:spcPts val="0"/>
              </a:spcBef>
              <a:buNone/>
              <a:defRPr sz="1200" b="0" i="0" u="none" strike="noStrike" cap="none">
                <a:solidFill>
                  <a:srgbClr val="888888"/>
                </a:solidFill>
                <a:latin typeface="Arial"/>
                <a:ea typeface="Arial"/>
                <a:cs typeface="Arial"/>
                <a:sym typeface="Arial"/>
              </a:defRPr>
            </a:lvl8pPr>
            <a:lvl9pPr marL="0" lvl="8" indent="0" algn="r">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제목 및 내용" type="obj">
  <p:cSld name="OBJECT">
    <p:spTree>
      <p:nvGrpSpPr>
        <p:cNvPr id="1" name="Shape 21"/>
        <p:cNvGrpSpPr/>
        <p:nvPr/>
      </p:nvGrpSpPr>
      <p:grpSpPr>
        <a:xfrm>
          <a:off x="0" y="0"/>
          <a:ext cx="0" cy="0"/>
          <a:chOff x="0" y="0"/>
          <a:chExt cx="0" cy="0"/>
        </a:xfrm>
      </p:grpSpPr>
      <p:sp>
        <p:nvSpPr>
          <p:cNvPr id="22" name="Google Shape;22;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Arial"/>
              <a:buNone/>
              <a:defRPr>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a:latin typeface="Arial"/>
                <a:ea typeface="Arial"/>
                <a:cs typeface="Arial"/>
                <a:sym typeface="Arial"/>
              </a:defRPr>
            </a:lvl1pPr>
            <a:lvl2pPr marL="914400" lvl="1" indent="-406400" algn="l">
              <a:spcBef>
                <a:spcPts val="560"/>
              </a:spcBef>
              <a:spcAft>
                <a:spcPts val="0"/>
              </a:spcAft>
              <a:buClr>
                <a:schemeClr val="dk1"/>
              </a:buClr>
              <a:buSzPts val="2800"/>
              <a:buChar char="–"/>
              <a:defRPr>
                <a:latin typeface="Arial"/>
                <a:ea typeface="Arial"/>
                <a:cs typeface="Arial"/>
                <a:sym typeface="Arial"/>
              </a:defRPr>
            </a:lvl2pPr>
            <a:lvl3pPr marL="1371600" lvl="2" indent="-381000" algn="l">
              <a:spcBef>
                <a:spcPts val="480"/>
              </a:spcBef>
              <a:spcAft>
                <a:spcPts val="0"/>
              </a:spcAft>
              <a:buClr>
                <a:schemeClr val="dk1"/>
              </a:buClr>
              <a:buSzPts val="2400"/>
              <a:buChar char="•"/>
              <a:defRPr>
                <a:latin typeface="Arial"/>
                <a:ea typeface="Arial"/>
                <a:cs typeface="Arial"/>
                <a:sym typeface="Arial"/>
              </a:defRPr>
            </a:lvl3pPr>
            <a:lvl4pPr marL="1828800" lvl="3" indent="-355600" algn="l">
              <a:spcBef>
                <a:spcPts val="400"/>
              </a:spcBef>
              <a:spcAft>
                <a:spcPts val="0"/>
              </a:spcAft>
              <a:buClr>
                <a:schemeClr val="dk1"/>
              </a:buClr>
              <a:buSzPts val="2000"/>
              <a:buChar char="–"/>
              <a:defRPr>
                <a:latin typeface="Arial"/>
                <a:ea typeface="Arial"/>
                <a:cs typeface="Arial"/>
                <a:sym typeface="Arial"/>
              </a:defRPr>
            </a:lvl4pPr>
            <a:lvl5pPr marL="2286000" lvl="4" indent="-355600" algn="l">
              <a:spcBef>
                <a:spcPts val="400"/>
              </a:spcBef>
              <a:spcAft>
                <a:spcPts val="0"/>
              </a:spcAft>
              <a:buClr>
                <a:schemeClr val="dk1"/>
              </a:buClr>
              <a:buSzPts val="2000"/>
              <a:buChar char="»"/>
              <a:defRPr>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latin typeface="Arial"/>
                <a:ea typeface="Arial"/>
                <a:cs typeface="Arial"/>
                <a:sym typeface="Arial"/>
              </a:defRPr>
            </a:lvl1pPr>
            <a:lvl2pPr marL="0" lvl="1" indent="0" algn="r">
              <a:spcBef>
                <a:spcPts val="0"/>
              </a:spcBef>
              <a:buNone/>
              <a:defRPr sz="1200">
                <a:solidFill>
                  <a:srgbClr val="888888"/>
                </a:solidFill>
                <a:latin typeface="Arial"/>
                <a:ea typeface="Arial"/>
                <a:cs typeface="Arial"/>
                <a:sym typeface="Arial"/>
              </a:defRPr>
            </a:lvl2pPr>
            <a:lvl3pPr marL="0" lvl="2" indent="0" algn="r">
              <a:spcBef>
                <a:spcPts val="0"/>
              </a:spcBef>
              <a:buNone/>
              <a:defRPr sz="1200">
                <a:solidFill>
                  <a:srgbClr val="888888"/>
                </a:solidFill>
                <a:latin typeface="Arial"/>
                <a:ea typeface="Arial"/>
                <a:cs typeface="Arial"/>
                <a:sym typeface="Arial"/>
              </a:defRPr>
            </a:lvl3pPr>
            <a:lvl4pPr marL="0" lvl="3" indent="0" algn="r">
              <a:spcBef>
                <a:spcPts val="0"/>
              </a:spcBef>
              <a:buNone/>
              <a:defRPr sz="1200">
                <a:solidFill>
                  <a:srgbClr val="888888"/>
                </a:solidFill>
                <a:latin typeface="Arial"/>
                <a:ea typeface="Arial"/>
                <a:cs typeface="Arial"/>
                <a:sym typeface="Arial"/>
              </a:defRPr>
            </a:lvl4pPr>
            <a:lvl5pPr marL="0" lvl="4" indent="0" algn="r">
              <a:spcBef>
                <a:spcPts val="0"/>
              </a:spcBef>
              <a:buNone/>
              <a:defRPr sz="1200">
                <a:solidFill>
                  <a:srgbClr val="888888"/>
                </a:solidFill>
                <a:latin typeface="Arial"/>
                <a:ea typeface="Arial"/>
                <a:cs typeface="Arial"/>
                <a:sym typeface="Arial"/>
              </a:defRPr>
            </a:lvl5pPr>
            <a:lvl6pPr marL="0" lvl="5" indent="0" algn="r">
              <a:spcBef>
                <a:spcPts val="0"/>
              </a:spcBef>
              <a:buNone/>
              <a:defRPr sz="1200">
                <a:solidFill>
                  <a:srgbClr val="888888"/>
                </a:solidFill>
                <a:latin typeface="Arial"/>
                <a:ea typeface="Arial"/>
                <a:cs typeface="Arial"/>
                <a:sym typeface="Arial"/>
              </a:defRPr>
            </a:lvl6pPr>
            <a:lvl7pPr marL="0" lvl="6" indent="0" algn="r">
              <a:spcBef>
                <a:spcPts val="0"/>
              </a:spcBef>
              <a:buNone/>
              <a:defRPr sz="1200">
                <a:solidFill>
                  <a:srgbClr val="888888"/>
                </a:solidFill>
                <a:latin typeface="Arial"/>
                <a:ea typeface="Arial"/>
                <a:cs typeface="Arial"/>
                <a:sym typeface="Arial"/>
              </a:defRPr>
            </a:lvl7pPr>
            <a:lvl8pPr marL="0" lvl="7" indent="0" algn="r">
              <a:spcBef>
                <a:spcPts val="0"/>
              </a:spcBef>
              <a:buNone/>
              <a:defRPr sz="1200">
                <a:solidFill>
                  <a:srgbClr val="888888"/>
                </a:solidFill>
                <a:latin typeface="Arial"/>
                <a:ea typeface="Arial"/>
                <a:cs typeface="Arial"/>
                <a:sym typeface="Arial"/>
              </a:defRPr>
            </a:lvl8pPr>
            <a:lvl9pPr marL="0" lvl="8" indent="0" algn="r">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표지">
  <p:cSld name="표지">
    <p:spTree>
      <p:nvGrpSpPr>
        <p:cNvPr id="1" name="Shape 27"/>
        <p:cNvGrpSpPr/>
        <p:nvPr/>
      </p:nvGrpSpPr>
      <p:grpSpPr>
        <a:xfrm>
          <a:off x="0" y="0"/>
          <a:ext cx="0" cy="0"/>
          <a:chOff x="0" y="0"/>
          <a:chExt cx="0" cy="0"/>
        </a:xfrm>
      </p:grpSpPr>
      <p:cxnSp>
        <p:nvCxnSpPr>
          <p:cNvPr id="28" name="Google Shape;28;p17"/>
          <p:cNvCxnSpPr/>
          <p:nvPr/>
        </p:nvCxnSpPr>
        <p:spPr>
          <a:xfrm>
            <a:off x="364803" y="3434686"/>
            <a:ext cx="8406000" cy="0"/>
          </a:xfrm>
          <a:prstGeom prst="straightConnector1">
            <a:avLst/>
          </a:prstGeom>
          <a:noFill/>
          <a:ln w="12700" cap="flat" cmpd="sng">
            <a:solidFill>
              <a:srgbClr val="1C314E"/>
            </a:solidFill>
            <a:prstDash val="solid"/>
            <a:round/>
            <a:headEnd type="none" w="sm" len="sm"/>
            <a:tailEnd type="none" w="sm" len="sm"/>
          </a:ln>
        </p:spPr>
      </p:cxnSp>
      <p:sp>
        <p:nvSpPr>
          <p:cNvPr id="29" name="Google Shape;29;p17"/>
          <p:cNvSpPr txBox="1"/>
          <p:nvPr/>
        </p:nvSpPr>
        <p:spPr>
          <a:xfrm>
            <a:off x="264463" y="6387291"/>
            <a:ext cx="3204878" cy="45645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7F7F7F"/>
              </a:buClr>
              <a:buSzPts val="800"/>
              <a:buFont typeface="Arial"/>
              <a:buNone/>
            </a:pPr>
            <a:r>
              <a:rPr lang="en-US" sz="800">
                <a:solidFill>
                  <a:srgbClr val="7F7F7F"/>
                </a:solidFill>
                <a:latin typeface="Arial"/>
                <a:ea typeface="Arial"/>
                <a:cs typeface="Arial"/>
                <a:sym typeface="Arial"/>
              </a:rPr>
              <a:t>이 문서는 나눔글꼴로 작성되었습니다. </a:t>
            </a:r>
            <a:r>
              <a:rPr lang="en-US" sz="800" u="sng">
                <a:solidFill>
                  <a:srgbClr val="4495D2"/>
                </a:solidFill>
                <a:latin typeface="Arial"/>
                <a:ea typeface="Arial"/>
                <a:cs typeface="Arial"/>
                <a:sym typeface="Arial"/>
                <a:hlinkClick r:id="rId2"/>
              </a:rPr>
              <a:t>설치하기</a:t>
            </a:r>
            <a:endParaRPr sz="800" u="sng">
              <a:solidFill>
                <a:srgbClr val="4495D2"/>
              </a:solidFill>
              <a:latin typeface="Arial"/>
              <a:ea typeface="Arial"/>
              <a:cs typeface="Arial"/>
              <a:sym typeface="Arial"/>
            </a:endParaRPr>
          </a:p>
        </p:txBody>
      </p:sp>
      <p:cxnSp>
        <p:nvCxnSpPr>
          <p:cNvPr id="30" name="Google Shape;30;p17"/>
          <p:cNvCxnSpPr/>
          <p:nvPr/>
        </p:nvCxnSpPr>
        <p:spPr>
          <a:xfrm>
            <a:off x="364803" y="3989119"/>
            <a:ext cx="1592585" cy="0"/>
          </a:xfrm>
          <a:prstGeom prst="straightConnector1">
            <a:avLst/>
          </a:prstGeom>
          <a:noFill/>
          <a:ln w="9525" cap="flat" cmpd="sng">
            <a:solidFill>
              <a:srgbClr val="3F3F3F"/>
            </a:solidFill>
            <a:prstDash val="solid"/>
            <a:round/>
            <a:headEnd type="none" w="sm" len="sm"/>
            <a:tailEnd type="none" w="sm" len="sm"/>
          </a:ln>
        </p:spPr>
      </p:cxnSp>
      <p:cxnSp>
        <p:nvCxnSpPr>
          <p:cNvPr id="31" name="Google Shape;31;p17"/>
          <p:cNvCxnSpPr/>
          <p:nvPr/>
        </p:nvCxnSpPr>
        <p:spPr>
          <a:xfrm>
            <a:off x="364803" y="4299115"/>
            <a:ext cx="1592585" cy="0"/>
          </a:xfrm>
          <a:prstGeom prst="straightConnector1">
            <a:avLst/>
          </a:prstGeom>
          <a:noFill/>
          <a:ln w="9525" cap="flat" cmpd="sng">
            <a:solidFill>
              <a:srgbClr val="3F3F3F"/>
            </a:solidFill>
            <a:prstDash val="solid"/>
            <a:round/>
            <a:headEnd type="none" w="sm" len="sm"/>
            <a:tailEnd type="none" w="sm" len="sm"/>
          </a:ln>
        </p:spPr>
      </p:cxnSp>
      <p:cxnSp>
        <p:nvCxnSpPr>
          <p:cNvPr id="32" name="Google Shape;32;p17"/>
          <p:cNvCxnSpPr/>
          <p:nvPr/>
        </p:nvCxnSpPr>
        <p:spPr>
          <a:xfrm>
            <a:off x="364803" y="4611730"/>
            <a:ext cx="1592585" cy="0"/>
          </a:xfrm>
          <a:prstGeom prst="straightConnector1">
            <a:avLst/>
          </a:prstGeom>
          <a:noFill/>
          <a:ln w="9525" cap="flat" cmpd="sng">
            <a:solidFill>
              <a:srgbClr val="3F3F3F"/>
            </a:solidFill>
            <a:prstDash val="solid"/>
            <a:round/>
            <a:headEnd type="none" w="sm" len="sm"/>
            <a:tailEnd type="none" w="sm" len="sm"/>
          </a:ln>
        </p:spPr>
      </p:cxnSp>
      <p:cxnSp>
        <p:nvCxnSpPr>
          <p:cNvPr id="33" name="Google Shape;33;p17"/>
          <p:cNvCxnSpPr/>
          <p:nvPr/>
        </p:nvCxnSpPr>
        <p:spPr>
          <a:xfrm>
            <a:off x="364803" y="4923517"/>
            <a:ext cx="1592585" cy="0"/>
          </a:xfrm>
          <a:prstGeom prst="straightConnector1">
            <a:avLst/>
          </a:prstGeom>
          <a:noFill/>
          <a:ln w="9525" cap="flat" cmpd="sng">
            <a:solidFill>
              <a:srgbClr val="3F3F3F"/>
            </a:solidFill>
            <a:prstDash val="solid"/>
            <a:round/>
            <a:headEnd type="none" w="sm" len="sm"/>
            <a:tailEnd type="none" w="sm" len="sm"/>
          </a:ln>
        </p:spPr>
      </p:cxnSp>
      <p:pic>
        <p:nvPicPr>
          <p:cNvPr id="34" name="Google Shape;34;p17" descr="cosmetic2.png"/>
          <p:cNvPicPr preferRelativeResize="0"/>
          <p:nvPr/>
        </p:nvPicPr>
        <p:blipFill rotWithShape="1">
          <a:blip r:embed="rId3">
            <a:alphaModFix/>
          </a:blip>
          <a:srcRect/>
          <a:stretch/>
        </p:blipFill>
        <p:spPr>
          <a:xfrm>
            <a:off x="7672671" y="6410326"/>
            <a:ext cx="1171292" cy="17621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내지">
  <p:cSld name="내지">
    <p:spTree>
      <p:nvGrpSpPr>
        <p:cNvPr id="1" name="Shape 35"/>
        <p:cNvGrpSpPr/>
        <p:nvPr/>
      </p:nvGrpSpPr>
      <p:grpSpPr>
        <a:xfrm>
          <a:off x="0" y="0"/>
          <a:ext cx="0" cy="0"/>
          <a:chOff x="0" y="0"/>
          <a:chExt cx="0" cy="0"/>
        </a:xfrm>
      </p:grpSpPr>
      <p:sp>
        <p:nvSpPr>
          <p:cNvPr id="36" name="Google Shape;36;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39" name="Google Shape;39;p18"/>
          <p:cNvCxnSpPr/>
          <p:nvPr/>
        </p:nvCxnSpPr>
        <p:spPr>
          <a:xfrm>
            <a:off x="364803" y="547859"/>
            <a:ext cx="8406000" cy="0"/>
          </a:xfrm>
          <a:prstGeom prst="straightConnector1">
            <a:avLst/>
          </a:prstGeom>
          <a:noFill/>
          <a:ln w="9525" cap="flat" cmpd="sng">
            <a:solidFill>
              <a:srgbClr val="1C314E"/>
            </a:solidFill>
            <a:prstDash val="solid"/>
            <a:round/>
            <a:headEnd type="none" w="sm" len="sm"/>
            <a:tailEnd type="none" w="sm" len="sm"/>
          </a:ln>
        </p:spPr>
      </p:cxnSp>
      <p:pic>
        <p:nvPicPr>
          <p:cNvPr id="40" name="Google Shape;40;p18" descr="cosmetic2.png"/>
          <p:cNvPicPr preferRelativeResize="0"/>
          <p:nvPr/>
        </p:nvPicPr>
        <p:blipFill rotWithShape="1">
          <a:blip r:embed="rId2">
            <a:alphaModFix/>
          </a:blip>
          <a:srcRect/>
          <a:stretch/>
        </p:blipFill>
        <p:spPr>
          <a:xfrm>
            <a:off x="7910512" y="6434137"/>
            <a:ext cx="900000" cy="13539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표지_텍스트">
  <p:cSld name="표지_텍스트">
    <p:spTree>
      <p:nvGrpSpPr>
        <p:cNvPr id="1" name="Shape 41"/>
        <p:cNvGrpSpPr/>
        <p:nvPr/>
      </p:nvGrpSpPr>
      <p:grpSpPr>
        <a:xfrm>
          <a:off x="0" y="0"/>
          <a:ext cx="0" cy="0"/>
          <a:chOff x="0" y="0"/>
          <a:chExt cx="0" cy="0"/>
        </a:xfrm>
      </p:grpSpPr>
      <p:cxnSp>
        <p:nvCxnSpPr>
          <p:cNvPr id="42" name="Google Shape;42;p19"/>
          <p:cNvCxnSpPr/>
          <p:nvPr/>
        </p:nvCxnSpPr>
        <p:spPr>
          <a:xfrm>
            <a:off x="364803" y="3434686"/>
            <a:ext cx="8406000" cy="0"/>
          </a:xfrm>
          <a:prstGeom prst="straightConnector1">
            <a:avLst/>
          </a:prstGeom>
          <a:noFill/>
          <a:ln w="12700" cap="flat" cmpd="sng">
            <a:solidFill>
              <a:srgbClr val="1C314E"/>
            </a:solidFill>
            <a:prstDash val="solid"/>
            <a:round/>
            <a:headEnd type="none" w="sm" len="sm"/>
            <a:tailEnd type="none" w="sm" len="sm"/>
          </a:ln>
        </p:spPr>
      </p:cxnSp>
      <p:cxnSp>
        <p:nvCxnSpPr>
          <p:cNvPr id="43" name="Google Shape;43;p19"/>
          <p:cNvCxnSpPr/>
          <p:nvPr/>
        </p:nvCxnSpPr>
        <p:spPr>
          <a:xfrm>
            <a:off x="364803" y="3989119"/>
            <a:ext cx="1592585" cy="0"/>
          </a:xfrm>
          <a:prstGeom prst="straightConnector1">
            <a:avLst/>
          </a:prstGeom>
          <a:noFill/>
          <a:ln w="9525" cap="flat" cmpd="sng">
            <a:solidFill>
              <a:srgbClr val="3F3F3F"/>
            </a:solidFill>
            <a:prstDash val="solid"/>
            <a:round/>
            <a:headEnd type="none" w="sm" len="sm"/>
            <a:tailEnd type="none" w="sm" len="sm"/>
          </a:ln>
        </p:spPr>
      </p:cxnSp>
      <p:cxnSp>
        <p:nvCxnSpPr>
          <p:cNvPr id="44" name="Google Shape;44;p19"/>
          <p:cNvCxnSpPr/>
          <p:nvPr/>
        </p:nvCxnSpPr>
        <p:spPr>
          <a:xfrm>
            <a:off x="364803" y="4299115"/>
            <a:ext cx="1592585" cy="0"/>
          </a:xfrm>
          <a:prstGeom prst="straightConnector1">
            <a:avLst/>
          </a:prstGeom>
          <a:noFill/>
          <a:ln w="9525" cap="flat" cmpd="sng">
            <a:solidFill>
              <a:srgbClr val="3F3F3F"/>
            </a:solidFill>
            <a:prstDash val="solid"/>
            <a:round/>
            <a:headEnd type="none" w="sm" len="sm"/>
            <a:tailEnd type="none" w="sm" len="sm"/>
          </a:ln>
        </p:spPr>
      </p:cxnSp>
      <p:cxnSp>
        <p:nvCxnSpPr>
          <p:cNvPr id="45" name="Google Shape;45;p19"/>
          <p:cNvCxnSpPr/>
          <p:nvPr/>
        </p:nvCxnSpPr>
        <p:spPr>
          <a:xfrm>
            <a:off x="364803" y="4611730"/>
            <a:ext cx="1592585" cy="0"/>
          </a:xfrm>
          <a:prstGeom prst="straightConnector1">
            <a:avLst/>
          </a:prstGeom>
          <a:noFill/>
          <a:ln w="9525" cap="flat" cmpd="sng">
            <a:solidFill>
              <a:srgbClr val="3F3F3F"/>
            </a:solidFill>
            <a:prstDash val="solid"/>
            <a:round/>
            <a:headEnd type="none" w="sm" len="sm"/>
            <a:tailEnd type="none" w="sm" len="sm"/>
          </a:ln>
        </p:spPr>
      </p:cxnSp>
      <p:cxnSp>
        <p:nvCxnSpPr>
          <p:cNvPr id="46" name="Google Shape;46;p19"/>
          <p:cNvCxnSpPr/>
          <p:nvPr/>
        </p:nvCxnSpPr>
        <p:spPr>
          <a:xfrm>
            <a:off x="364803" y="4923517"/>
            <a:ext cx="1592585" cy="0"/>
          </a:xfrm>
          <a:prstGeom prst="straightConnector1">
            <a:avLst/>
          </a:prstGeom>
          <a:noFill/>
          <a:ln w="9525" cap="flat" cmpd="sng">
            <a:solidFill>
              <a:srgbClr val="3F3F3F"/>
            </a:solidFill>
            <a:prstDash val="solid"/>
            <a:round/>
            <a:headEnd type="none" w="sm" len="sm"/>
            <a:tailEnd type="none" w="sm" len="sm"/>
          </a:ln>
        </p:spPr>
      </p:cxnSp>
      <p:pic>
        <p:nvPicPr>
          <p:cNvPr id="47" name="Google Shape;47;p19" descr="cosmetic2.png"/>
          <p:cNvPicPr preferRelativeResize="0"/>
          <p:nvPr/>
        </p:nvPicPr>
        <p:blipFill rotWithShape="1">
          <a:blip r:embed="rId2">
            <a:alphaModFix/>
          </a:blip>
          <a:srcRect/>
          <a:stretch/>
        </p:blipFill>
        <p:spPr>
          <a:xfrm>
            <a:off x="7672671" y="6410326"/>
            <a:ext cx="1171292" cy="176212"/>
          </a:xfrm>
          <a:prstGeom prst="rect">
            <a:avLst/>
          </a:prstGeom>
          <a:noFill/>
          <a:ln>
            <a:noFill/>
          </a:ln>
        </p:spPr>
      </p:pic>
      <p:sp>
        <p:nvSpPr>
          <p:cNvPr id="48" name="Google Shape;48;p19"/>
          <p:cNvSpPr txBox="1">
            <a:spLocks noGrp="1"/>
          </p:cNvSpPr>
          <p:nvPr>
            <p:ph type="body" idx="1"/>
          </p:nvPr>
        </p:nvSpPr>
        <p:spPr>
          <a:xfrm>
            <a:off x="312059" y="246743"/>
            <a:ext cx="8338457" cy="1851478"/>
          </a:xfrm>
          <a:prstGeom prst="rect">
            <a:avLst/>
          </a:prstGeom>
          <a:noFill/>
          <a:ln>
            <a:noFill/>
          </a:ln>
        </p:spPr>
        <p:txBody>
          <a:bodyPr spcFirstLastPara="1" wrap="square" lIns="91425" tIns="45700" rIns="91425" bIns="45700" anchor="ctr" anchorCtr="0">
            <a:noAutofit/>
          </a:bodyPr>
          <a:lstStyle>
            <a:lvl1pPr marL="457200" lvl="0" indent="-228600" algn="l">
              <a:spcBef>
                <a:spcPts val="0"/>
              </a:spcBef>
              <a:spcAft>
                <a:spcPts val="0"/>
              </a:spcAft>
              <a:buClr>
                <a:srgbClr val="1C314E"/>
              </a:buClr>
              <a:buSzPts val="5400"/>
              <a:buNone/>
              <a:defRPr sz="5400" b="1">
                <a:solidFill>
                  <a:srgbClr val="1C314E"/>
                </a:solidFill>
                <a:latin typeface="Arial"/>
                <a:ea typeface="Arial"/>
                <a:cs typeface="Arial"/>
                <a:sym typeface="Arial"/>
              </a:defRPr>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49" name="Google Shape;49;p19"/>
          <p:cNvSpPr txBox="1">
            <a:spLocks noGrp="1"/>
          </p:cNvSpPr>
          <p:nvPr>
            <p:ph type="title"/>
          </p:nvPr>
        </p:nvSpPr>
        <p:spPr>
          <a:xfrm>
            <a:off x="268519" y="4005064"/>
            <a:ext cx="8418281" cy="30482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rgbClr val="3F3F3F"/>
              </a:buClr>
              <a:buSzPts val="1200"/>
              <a:buFont typeface="Noto Sans Symbols"/>
              <a:buNone/>
              <a:defRPr sz="1200" b="1">
                <a:solidFill>
                  <a:srgbClr val="3F3F3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19"/>
          <p:cNvSpPr txBox="1"/>
          <p:nvPr/>
        </p:nvSpPr>
        <p:spPr>
          <a:xfrm>
            <a:off x="264463" y="6387291"/>
            <a:ext cx="3204878" cy="456456"/>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7F7F7F"/>
              </a:buClr>
              <a:buSzPts val="800"/>
              <a:buFont typeface="Arial"/>
              <a:buNone/>
            </a:pPr>
            <a:r>
              <a:rPr lang="en-US" sz="800">
                <a:solidFill>
                  <a:srgbClr val="7F7F7F"/>
                </a:solidFill>
                <a:latin typeface="Arial"/>
                <a:ea typeface="Arial"/>
                <a:cs typeface="Arial"/>
                <a:sym typeface="Arial"/>
              </a:rPr>
              <a:t>이 문서는 나눔글꼴로 작성되었습니다. </a:t>
            </a:r>
            <a:r>
              <a:rPr lang="en-US" sz="800" u="sng">
                <a:solidFill>
                  <a:srgbClr val="4495D2"/>
                </a:solidFill>
                <a:latin typeface="Arial"/>
                <a:ea typeface="Arial"/>
                <a:cs typeface="Arial"/>
                <a:sym typeface="Arial"/>
                <a:hlinkClick r:id="rId3"/>
              </a:rPr>
              <a:t>설치하기</a:t>
            </a:r>
            <a:endParaRPr sz="800" u="sng">
              <a:solidFill>
                <a:srgbClr val="4495D2"/>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내지_텍스트">
  <p:cSld name="내지_텍스트">
    <p:spTree>
      <p:nvGrpSpPr>
        <p:cNvPr id="1" name="Shape 51"/>
        <p:cNvGrpSpPr/>
        <p:nvPr/>
      </p:nvGrpSpPr>
      <p:grpSpPr>
        <a:xfrm>
          <a:off x="0" y="0"/>
          <a:ext cx="0" cy="0"/>
          <a:chOff x="0" y="0"/>
          <a:chExt cx="0" cy="0"/>
        </a:xfrm>
      </p:grpSpPr>
      <p:sp>
        <p:nvSpPr>
          <p:cNvPr id="52" name="Google Shape;52;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5" name="Google Shape;55;p20"/>
          <p:cNvCxnSpPr/>
          <p:nvPr/>
        </p:nvCxnSpPr>
        <p:spPr>
          <a:xfrm>
            <a:off x="364803" y="547859"/>
            <a:ext cx="8406000" cy="0"/>
          </a:xfrm>
          <a:prstGeom prst="straightConnector1">
            <a:avLst/>
          </a:prstGeom>
          <a:noFill/>
          <a:ln w="9525" cap="flat" cmpd="sng">
            <a:solidFill>
              <a:srgbClr val="1C314E"/>
            </a:solidFill>
            <a:prstDash val="solid"/>
            <a:round/>
            <a:headEnd type="none" w="sm" len="sm"/>
            <a:tailEnd type="none" w="sm" len="sm"/>
          </a:ln>
        </p:spPr>
      </p:cxnSp>
      <p:pic>
        <p:nvPicPr>
          <p:cNvPr id="56" name="Google Shape;56;p20" descr="cosmetic2.png"/>
          <p:cNvPicPr preferRelativeResize="0"/>
          <p:nvPr/>
        </p:nvPicPr>
        <p:blipFill rotWithShape="1">
          <a:blip r:embed="rId2">
            <a:alphaModFix/>
          </a:blip>
          <a:srcRect/>
          <a:stretch/>
        </p:blipFill>
        <p:spPr>
          <a:xfrm>
            <a:off x="7910512" y="6434137"/>
            <a:ext cx="900000" cy="135398"/>
          </a:xfrm>
          <a:prstGeom prst="rect">
            <a:avLst/>
          </a:prstGeom>
          <a:noFill/>
          <a:ln>
            <a:noFill/>
          </a:ln>
        </p:spPr>
      </p:pic>
      <p:sp>
        <p:nvSpPr>
          <p:cNvPr id="57" name="Google Shape;57;p20"/>
          <p:cNvSpPr txBox="1">
            <a:spLocks noGrp="1"/>
          </p:cNvSpPr>
          <p:nvPr>
            <p:ph type="title"/>
          </p:nvPr>
        </p:nvSpPr>
        <p:spPr>
          <a:xfrm>
            <a:off x="368300" y="571500"/>
            <a:ext cx="8394700" cy="846138"/>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1C314E"/>
              </a:buClr>
              <a:buSzPts val="4000"/>
              <a:buFont typeface="Arial"/>
              <a:buNone/>
              <a:defRPr sz="4000" b="1">
                <a:solidFill>
                  <a:srgbClr val="1C314E"/>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20"/>
          <p:cNvSpPr txBox="1">
            <a:spLocks noGrp="1"/>
          </p:cNvSpPr>
          <p:nvPr>
            <p:ph type="body" idx="1"/>
          </p:nvPr>
        </p:nvSpPr>
        <p:spPr>
          <a:xfrm>
            <a:off x="368300" y="1574801"/>
            <a:ext cx="1905000" cy="317499"/>
          </a:xfrm>
          <a:prstGeom prst="rect">
            <a:avLst/>
          </a:prstGeom>
          <a:noFill/>
          <a:ln>
            <a:noFill/>
          </a:ln>
        </p:spPr>
        <p:txBody>
          <a:bodyPr spcFirstLastPara="1" wrap="square" lIns="91425" tIns="45700" rIns="91425" bIns="45700" anchor="t" anchorCtr="0">
            <a:normAutofit/>
          </a:bodyPr>
          <a:lstStyle>
            <a:lvl1pPr marL="457200" lvl="0" indent="-228600" algn="l">
              <a:spcBef>
                <a:spcPts val="240"/>
              </a:spcBef>
              <a:spcAft>
                <a:spcPts val="0"/>
              </a:spcAft>
              <a:buClr>
                <a:srgbClr val="3D3C3E"/>
              </a:buClr>
              <a:buSzPts val="1200"/>
              <a:buFont typeface="Arial"/>
              <a:buNone/>
              <a:defRPr sz="1200" b="1">
                <a:solidFill>
                  <a:srgbClr val="3D3C3E"/>
                </a:solidFill>
              </a:defRPr>
            </a:lvl1pPr>
            <a:lvl2pPr marL="914400" lvl="1" indent="-228600" algn="l">
              <a:spcBef>
                <a:spcPts val="240"/>
              </a:spcBef>
              <a:spcAft>
                <a:spcPts val="0"/>
              </a:spcAft>
              <a:buClr>
                <a:schemeClr val="dk1"/>
              </a:buClr>
              <a:buSzPts val="1200"/>
              <a:buFont typeface="Arial"/>
              <a:buNone/>
              <a:defRPr sz="1200"/>
            </a:lvl2pPr>
            <a:lvl3pPr marL="1371600" lvl="2" indent="-228600" algn="l">
              <a:spcBef>
                <a:spcPts val="240"/>
              </a:spcBef>
              <a:spcAft>
                <a:spcPts val="0"/>
              </a:spcAft>
              <a:buClr>
                <a:schemeClr val="dk1"/>
              </a:buClr>
              <a:buSzPts val="1200"/>
              <a:buFont typeface="Arial"/>
              <a:buNone/>
              <a:defRPr sz="1200"/>
            </a:lvl3pPr>
            <a:lvl4pPr marL="1828800" lvl="3" indent="-228600" algn="l">
              <a:spcBef>
                <a:spcPts val="240"/>
              </a:spcBef>
              <a:spcAft>
                <a:spcPts val="0"/>
              </a:spcAft>
              <a:buClr>
                <a:schemeClr val="dk1"/>
              </a:buClr>
              <a:buSzPts val="1200"/>
              <a:buFont typeface="Arial"/>
              <a:buNone/>
              <a:defRPr sz="1200"/>
            </a:lvl4pPr>
            <a:lvl5pPr marL="2286000" lvl="4" indent="-228600" algn="l">
              <a:spcBef>
                <a:spcPts val="240"/>
              </a:spcBef>
              <a:spcAft>
                <a:spcPts val="0"/>
              </a:spcAft>
              <a:buClr>
                <a:schemeClr val="dk1"/>
              </a:buClr>
              <a:buSzPts val="1200"/>
              <a:buFont typeface="Arial"/>
              <a:buNone/>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9" name="Google Shape;59;p20"/>
          <p:cNvSpPr txBox="1">
            <a:spLocks noGrp="1"/>
          </p:cNvSpPr>
          <p:nvPr>
            <p:ph type="body" idx="2"/>
          </p:nvPr>
        </p:nvSpPr>
        <p:spPr>
          <a:xfrm>
            <a:off x="2336800" y="1574801"/>
            <a:ext cx="6426200" cy="330199"/>
          </a:xfrm>
          <a:prstGeom prst="rect">
            <a:avLst/>
          </a:prstGeom>
          <a:noFill/>
          <a:ln>
            <a:noFill/>
          </a:ln>
        </p:spPr>
        <p:txBody>
          <a:bodyPr spcFirstLastPara="1" wrap="square" lIns="91425" tIns="45700" rIns="91425" bIns="45700" anchor="t" anchorCtr="0">
            <a:normAutofit/>
          </a:bodyPr>
          <a:lstStyle>
            <a:lvl1pPr marL="457200" lvl="0" indent="-228600" algn="l">
              <a:spcBef>
                <a:spcPts val="240"/>
              </a:spcBef>
              <a:spcAft>
                <a:spcPts val="0"/>
              </a:spcAft>
              <a:buClr>
                <a:srgbClr val="3D3C3E"/>
              </a:buClr>
              <a:buSzPts val="1200"/>
              <a:buNone/>
              <a:defRPr sz="1200" b="1">
                <a:solidFill>
                  <a:srgbClr val="3D3C3E"/>
                </a:solidFill>
                <a:latin typeface="Arial"/>
                <a:ea typeface="Arial"/>
                <a:cs typeface="Arial"/>
                <a:sym typeface="Arial"/>
              </a:defRPr>
            </a:lvl1pPr>
            <a:lvl2pPr marL="914400" lvl="1" indent="-304800" algn="l">
              <a:spcBef>
                <a:spcPts val="240"/>
              </a:spcBef>
              <a:spcAft>
                <a:spcPts val="0"/>
              </a:spcAft>
              <a:buClr>
                <a:schemeClr val="dk1"/>
              </a:buClr>
              <a:buSzPts val="1200"/>
              <a:buChar char="–"/>
              <a:defRPr sz="1200"/>
            </a:lvl2pPr>
            <a:lvl3pPr marL="1371600" lvl="2" indent="-304800" algn="l">
              <a:spcBef>
                <a:spcPts val="240"/>
              </a:spcBef>
              <a:spcAft>
                <a:spcPts val="0"/>
              </a:spcAft>
              <a:buClr>
                <a:schemeClr val="dk1"/>
              </a:buClr>
              <a:buSzPts val="1200"/>
              <a:buChar char="•"/>
              <a:defRPr sz="1200"/>
            </a:lvl3pPr>
            <a:lvl4pPr marL="1828800" lvl="3" indent="-304800" algn="l">
              <a:spcBef>
                <a:spcPts val="240"/>
              </a:spcBef>
              <a:spcAft>
                <a:spcPts val="0"/>
              </a:spcAft>
              <a:buClr>
                <a:schemeClr val="dk1"/>
              </a:buClr>
              <a:buSzPts val="1200"/>
              <a:buChar char="–"/>
              <a:defRPr sz="1200"/>
            </a:lvl4pPr>
            <a:lvl5pPr marL="2286000" lvl="4" indent="-304800" algn="l">
              <a:spcBef>
                <a:spcPts val="240"/>
              </a:spcBef>
              <a:spcAft>
                <a:spcPts val="0"/>
              </a:spcAft>
              <a:buClr>
                <a:schemeClr val="dk1"/>
              </a:buClr>
              <a:buSzPts val="120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빈화면">
  <p:cSld name="빈화면">
    <p:spTree>
      <p:nvGrpSpPr>
        <p:cNvPr id="1" name="Shape 60"/>
        <p:cNvGrpSpPr/>
        <p:nvPr/>
      </p:nvGrpSpPr>
      <p:grpSpPr>
        <a:xfrm>
          <a:off x="0" y="0"/>
          <a:ext cx="0" cy="0"/>
          <a:chOff x="0" y="0"/>
          <a:chExt cx="0" cy="0"/>
        </a:xfrm>
      </p:grpSpPr>
      <p:sp>
        <p:nvSpPr>
          <p:cNvPr id="61" name="Google Shape;61;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Malgun Gothic"/>
                <a:ea typeface="Malgun Gothic"/>
                <a:cs typeface="Malgun Gothic"/>
                <a:sym typeface="Malgun Gothic"/>
              </a:defRPr>
            </a:lvl9pPr>
          </a:lstStyle>
          <a:p>
            <a:endParaRPr/>
          </a:p>
        </p:txBody>
      </p:sp>
      <p:sp>
        <p:nvSpPr>
          <p:cNvPr id="12" name="Google Shape;1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3" name="Google Shape;1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14" name="Google Shape;1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
          <p:cNvSpPr txBox="1">
            <a:spLocks noGrp="1"/>
          </p:cNvSpPr>
          <p:nvPr>
            <p:ph type="ctrTitle"/>
          </p:nvPr>
        </p:nvSpPr>
        <p:spPr>
          <a:xfrm>
            <a:off x="365125" y="565725"/>
            <a:ext cx="6212700" cy="1247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1C314E"/>
              </a:buClr>
              <a:buSzPts val="5400"/>
              <a:buFont typeface="Arial"/>
              <a:buNone/>
            </a:pPr>
            <a:r>
              <a:rPr lang="en-US" sz="5400" b="1">
                <a:solidFill>
                  <a:srgbClr val="1C314E"/>
                </a:solidFill>
              </a:rPr>
              <a:t>Group </a:t>
            </a:r>
            <a:r>
              <a:rPr lang="en-US" sz="5400" b="1">
                <a:solidFill>
                  <a:srgbClr val="1C314E"/>
                </a:solidFill>
                <a:latin typeface="Arial"/>
                <a:ea typeface="Arial"/>
                <a:cs typeface="Arial"/>
                <a:sym typeface="Arial"/>
              </a:rPr>
              <a:t>Project 1</a:t>
            </a:r>
            <a:endParaRPr sz="5400" b="1">
              <a:solidFill>
                <a:srgbClr val="1C314E"/>
              </a:solidFill>
              <a:latin typeface="Arial"/>
              <a:ea typeface="Arial"/>
              <a:cs typeface="Arial"/>
              <a:sym typeface="Arial"/>
            </a:endParaRPr>
          </a:p>
          <a:p>
            <a:pPr marL="0" lvl="0" indent="0" algn="l" rtl="0">
              <a:spcBef>
                <a:spcPts val="0"/>
              </a:spcBef>
              <a:spcAft>
                <a:spcPts val="0"/>
              </a:spcAft>
              <a:buClr>
                <a:srgbClr val="1C314E"/>
              </a:buClr>
              <a:buSzPts val="5400"/>
              <a:buFont typeface="Arial"/>
              <a:buNone/>
            </a:pPr>
            <a:r>
              <a:rPr lang="en-US" sz="5400" b="1">
                <a:solidFill>
                  <a:srgbClr val="1C314E"/>
                </a:solidFill>
              </a:rPr>
              <a:t>CS 331</a:t>
            </a:r>
            <a:endParaRPr sz="5400" b="1">
              <a:solidFill>
                <a:srgbClr val="1C314E"/>
              </a:solidFill>
            </a:endParaRPr>
          </a:p>
        </p:txBody>
      </p:sp>
      <p:sp>
        <p:nvSpPr>
          <p:cNvPr id="70" name="Google Shape;70;p1"/>
          <p:cNvSpPr txBox="1">
            <a:spLocks noGrp="1"/>
          </p:cNvSpPr>
          <p:nvPr>
            <p:ph type="subTitle" idx="1"/>
          </p:nvPr>
        </p:nvSpPr>
        <p:spPr>
          <a:xfrm>
            <a:off x="260715" y="3434686"/>
            <a:ext cx="2160300" cy="2788200"/>
          </a:xfrm>
          <a:prstGeom prst="rect">
            <a:avLst/>
          </a:prstGeom>
          <a:noFill/>
          <a:ln>
            <a:noFill/>
          </a:ln>
        </p:spPr>
        <p:txBody>
          <a:bodyPr spcFirstLastPara="1" wrap="square" lIns="91425" tIns="45700" rIns="91425" bIns="45700" anchor="t" anchorCtr="0">
            <a:noAutofit/>
          </a:bodyPr>
          <a:lstStyle/>
          <a:p>
            <a:pPr marL="0" lvl="0" indent="0" algn="l" rtl="0">
              <a:lnSpc>
                <a:spcPct val="140000"/>
              </a:lnSpc>
              <a:spcBef>
                <a:spcPts val="0"/>
              </a:spcBef>
              <a:spcAft>
                <a:spcPts val="0"/>
              </a:spcAft>
              <a:buClr>
                <a:srgbClr val="888888"/>
              </a:buClr>
              <a:buSzPts val="1200"/>
              <a:buNone/>
            </a:pPr>
            <a:endParaRPr sz="1200" b="1">
              <a:solidFill>
                <a:srgbClr val="3F3F3F"/>
              </a:solidFill>
              <a:latin typeface="Arial"/>
              <a:ea typeface="Arial"/>
              <a:cs typeface="Arial"/>
              <a:sym typeface="Arial"/>
            </a:endParaRPr>
          </a:p>
          <a:p>
            <a:pPr marL="0" lvl="0" indent="0" algn="l" rtl="0">
              <a:lnSpc>
                <a:spcPct val="140000"/>
              </a:lnSpc>
              <a:spcBef>
                <a:spcPts val="240"/>
              </a:spcBef>
              <a:spcAft>
                <a:spcPts val="0"/>
              </a:spcAft>
              <a:buClr>
                <a:srgbClr val="3F3F3F"/>
              </a:buClr>
              <a:buSzPts val="1200"/>
              <a:buNone/>
            </a:pPr>
            <a:r>
              <a:rPr lang="en-US" sz="1200" b="1">
                <a:solidFill>
                  <a:srgbClr val="3F3F3F"/>
                </a:solidFill>
              </a:rPr>
              <a:t>Group Members</a:t>
            </a:r>
            <a:endParaRPr sz="1200" b="1">
              <a:solidFill>
                <a:srgbClr val="3F3F3F"/>
              </a:solidFill>
              <a:latin typeface="Arial"/>
              <a:ea typeface="Arial"/>
              <a:cs typeface="Arial"/>
              <a:sym typeface="Arial"/>
            </a:endParaRPr>
          </a:p>
          <a:p>
            <a:pPr marL="0" lvl="0" indent="0" algn="l" rtl="0">
              <a:lnSpc>
                <a:spcPct val="140000"/>
              </a:lnSpc>
              <a:spcBef>
                <a:spcPts val="280"/>
              </a:spcBef>
              <a:spcAft>
                <a:spcPts val="0"/>
              </a:spcAft>
              <a:buClr>
                <a:srgbClr val="888888"/>
              </a:buClr>
              <a:buSzPts val="1400"/>
              <a:buNone/>
            </a:pPr>
            <a:r>
              <a:rPr lang="en-US" sz="1400"/>
              <a:t>Serena Burton</a:t>
            </a:r>
            <a:endParaRPr/>
          </a:p>
          <a:p>
            <a:pPr marL="0" lvl="0" indent="0" algn="l" rtl="0">
              <a:lnSpc>
                <a:spcPct val="140000"/>
              </a:lnSpc>
              <a:spcBef>
                <a:spcPts val="280"/>
              </a:spcBef>
              <a:spcAft>
                <a:spcPts val="0"/>
              </a:spcAft>
              <a:buClr>
                <a:srgbClr val="888888"/>
              </a:buClr>
              <a:buSzPts val="1400"/>
              <a:buNone/>
            </a:pPr>
            <a:r>
              <a:rPr lang="en-US" sz="1400"/>
              <a:t>Jerry Chacha</a:t>
            </a:r>
            <a:endParaRPr sz="1400"/>
          </a:p>
          <a:p>
            <a:pPr marL="0" lvl="0" indent="0" algn="l" rtl="0">
              <a:lnSpc>
                <a:spcPct val="140000"/>
              </a:lnSpc>
              <a:spcBef>
                <a:spcPts val="280"/>
              </a:spcBef>
              <a:spcAft>
                <a:spcPts val="0"/>
              </a:spcAft>
              <a:buClr>
                <a:srgbClr val="888888"/>
              </a:buClr>
              <a:buSzPts val="1400"/>
              <a:buNone/>
            </a:pPr>
            <a:r>
              <a:rPr lang="en-US" sz="1400"/>
              <a:t>Thomas Jimenez</a:t>
            </a:r>
            <a:endParaRPr/>
          </a:p>
          <a:p>
            <a:pPr marL="0" lvl="0" indent="0" algn="l" rtl="0">
              <a:lnSpc>
                <a:spcPct val="140000"/>
              </a:lnSpc>
              <a:spcBef>
                <a:spcPts val="280"/>
              </a:spcBef>
              <a:spcAft>
                <a:spcPts val="0"/>
              </a:spcAft>
              <a:buClr>
                <a:srgbClr val="888888"/>
              </a:buClr>
              <a:buSzPts val="1400"/>
              <a:buNone/>
            </a:pPr>
            <a:r>
              <a:rPr lang="en-US" sz="1400"/>
              <a:t>Jianguo Jin</a:t>
            </a:r>
            <a:endParaRPr/>
          </a:p>
          <a:p>
            <a:pPr marL="0" lvl="0" indent="0" algn="l" rtl="0">
              <a:lnSpc>
                <a:spcPct val="140000"/>
              </a:lnSpc>
              <a:spcBef>
                <a:spcPts val="280"/>
              </a:spcBef>
              <a:spcAft>
                <a:spcPts val="0"/>
              </a:spcAft>
              <a:buClr>
                <a:srgbClr val="888888"/>
              </a:buClr>
              <a:buSzPts val="1400"/>
              <a:buNone/>
            </a:pPr>
            <a:r>
              <a:rPr lang="en-US" sz="1400"/>
              <a:t>Steven Marmolejo</a:t>
            </a:r>
            <a:endParaRPr sz="1400"/>
          </a:p>
          <a:p>
            <a:pPr marL="0" lvl="0" indent="0" algn="l" rtl="0">
              <a:lnSpc>
                <a:spcPct val="140000"/>
              </a:lnSpc>
              <a:spcBef>
                <a:spcPts val="280"/>
              </a:spcBef>
              <a:spcAft>
                <a:spcPts val="0"/>
              </a:spcAft>
              <a:buClr>
                <a:srgbClr val="888888"/>
              </a:buClr>
              <a:buSzPts val="1400"/>
              <a:buNone/>
            </a:pPr>
            <a:r>
              <a:rPr lang="en-US" sz="1400"/>
              <a:t>Mudit Prashar</a:t>
            </a:r>
            <a:endParaRPr sz="1400" b="1">
              <a:solidFill>
                <a:srgbClr val="3F3F3F"/>
              </a:solidFill>
            </a:endParaRPr>
          </a:p>
        </p:txBody>
      </p:sp>
      <p:cxnSp>
        <p:nvCxnSpPr>
          <p:cNvPr id="71" name="Google Shape;71;p1"/>
          <p:cNvCxnSpPr/>
          <p:nvPr/>
        </p:nvCxnSpPr>
        <p:spPr>
          <a:xfrm>
            <a:off x="364803" y="3434686"/>
            <a:ext cx="8406000" cy="0"/>
          </a:xfrm>
          <a:prstGeom prst="straightConnector1">
            <a:avLst/>
          </a:prstGeom>
          <a:noFill/>
          <a:ln w="12700" cap="flat" cmpd="sng">
            <a:solidFill>
              <a:srgbClr val="1C314E"/>
            </a:solidFill>
            <a:prstDash val="solid"/>
            <a:round/>
            <a:headEnd type="none" w="sm" len="sm"/>
            <a:tailEnd type="none" w="sm" len="sm"/>
          </a:ln>
        </p:spPr>
      </p:cxnSp>
      <p:cxnSp>
        <p:nvCxnSpPr>
          <p:cNvPr id="72" name="Google Shape;72;p1"/>
          <p:cNvCxnSpPr/>
          <p:nvPr/>
        </p:nvCxnSpPr>
        <p:spPr>
          <a:xfrm>
            <a:off x="364803" y="4075830"/>
            <a:ext cx="1592700" cy="0"/>
          </a:xfrm>
          <a:prstGeom prst="straightConnector1">
            <a:avLst/>
          </a:prstGeom>
          <a:noFill/>
          <a:ln w="9525" cap="flat" cmpd="sng">
            <a:solidFill>
              <a:srgbClr val="3F3F3F"/>
            </a:solidFill>
            <a:prstDash val="solid"/>
            <a:round/>
            <a:headEnd type="none" w="sm" len="sm"/>
            <a:tailEnd type="none" w="sm" len="sm"/>
          </a:ln>
        </p:spPr>
      </p:cxnSp>
      <p:cxnSp>
        <p:nvCxnSpPr>
          <p:cNvPr id="73" name="Google Shape;73;p1"/>
          <p:cNvCxnSpPr/>
          <p:nvPr/>
        </p:nvCxnSpPr>
        <p:spPr>
          <a:xfrm>
            <a:off x="364803" y="4388015"/>
            <a:ext cx="1592700" cy="0"/>
          </a:xfrm>
          <a:prstGeom prst="straightConnector1">
            <a:avLst/>
          </a:prstGeom>
          <a:noFill/>
          <a:ln w="9525" cap="flat" cmpd="sng">
            <a:solidFill>
              <a:srgbClr val="3F3F3F"/>
            </a:solidFill>
            <a:prstDash val="solid"/>
            <a:round/>
            <a:headEnd type="none" w="sm" len="sm"/>
            <a:tailEnd type="none" w="sm" len="sm"/>
          </a:ln>
        </p:spPr>
      </p:cxnSp>
      <p:cxnSp>
        <p:nvCxnSpPr>
          <p:cNvPr id="74" name="Google Shape;74;p1"/>
          <p:cNvCxnSpPr/>
          <p:nvPr/>
        </p:nvCxnSpPr>
        <p:spPr>
          <a:xfrm>
            <a:off x="364803" y="4687930"/>
            <a:ext cx="1592700" cy="0"/>
          </a:xfrm>
          <a:prstGeom prst="straightConnector1">
            <a:avLst/>
          </a:prstGeom>
          <a:noFill/>
          <a:ln w="9525" cap="flat" cmpd="sng">
            <a:solidFill>
              <a:srgbClr val="3F3F3F"/>
            </a:solidFill>
            <a:prstDash val="solid"/>
            <a:round/>
            <a:headEnd type="none" w="sm" len="sm"/>
            <a:tailEnd type="none" w="sm" len="sm"/>
          </a:ln>
        </p:spPr>
      </p:cxnSp>
      <p:cxnSp>
        <p:nvCxnSpPr>
          <p:cNvPr id="75" name="Google Shape;75;p1"/>
          <p:cNvCxnSpPr/>
          <p:nvPr/>
        </p:nvCxnSpPr>
        <p:spPr>
          <a:xfrm>
            <a:off x="364803" y="5012417"/>
            <a:ext cx="1592700" cy="0"/>
          </a:xfrm>
          <a:prstGeom prst="straightConnector1">
            <a:avLst/>
          </a:prstGeom>
          <a:noFill/>
          <a:ln w="9525" cap="flat" cmpd="sng">
            <a:solidFill>
              <a:srgbClr val="3F3F3F"/>
            </a:solidFill>
            <a:prstDash val="solid"/>
            <a:round/>
            <a:headEnd type="none" w="sm" len="sm"/>
            <a:tailEnd type="none" w="sm" len="sm"/>
          </a:ln>
        </p:spPr>
      </p:cxnSp>
      <p:cxnSp>
        <p:nvCxnSpPr>
          <p:cNvPr id="76" name="Google Shape;76;p1"/>
          <p:cNvCxnSpPr/>
          <p:nvPr/>
        </p:nvCxnSpPr>
        <p:spPr>
          <a:xfrm>
            <a:off x="364803" y="5355317"/>
            <a:ext cx="1592700" cy="0"/>
          </a:xfrm>
          <a:prstGeom prst="straightConnector1">
            <a:avLst/>
          </a:prstGeom>
          <a:noFill/>
          <a:ln w="9525" cap="flat" cmpd="sng">
            <a:solidFill>
              <a:srgbClr val="3F3F3F"/>
            </a:solidFill>
            <a:prstDash val="solid"/>
            <a:round/>
            <a:headEnd type="none" w="sm" len="sm"/>
            <a:tailEnd type="none" w="sm" len="sm"/>
          </a:ln>
        </p:spPr>
      </p:cxnSp>
      <p:cxnSp>
        <p:nvCxnSpPr>
          <p:cNvPr id="77" name="Google Shape;77;p1"/>
          <p:cNvCxnSpPr/>
          <p:nvPr/>
        </p:nvCxnSpPr>
        <p:spPr>
          <a:xfrm>
            <a:off x="364803" y="5697347"/>
            <a:ext cx="1592700" cy="0"/>
          </a:xfrm>
          <a:prstGeom prst="straightConnector1">
            <a:avLst/>
          </a:prstGeom>
          <a:noFill/>
          <a:ln w="9525" cap="flat" cmpd="sng">
            <a:solidFill>
              <a:srgbClr val="3F3F3F"/>
            </a:solidFill>
            <a:prstDash val="solid"/>
            <a:round/>
            <a:headEnd type="none" w="sm" len="sm"/>
            <a:tailEnd type="none" w="sm" len="sm"/>
          </a:ln>
        </p:spPr>
      </p:cxnSp>
      <p:cxnSp>
        <p:nvCxnSpPr>
          <p:cNvPr id="78" name="Google Shape;78;p1"/>
          <p:cNvCxnSpPr/>
          <p:nvPr/>
        </p:nvCxnSpPr>
        <p:spPr>
          <a:xfrm>
            <a:off x="364803" y="6040247"/>
            <a:ext cx="1592700" cy="0"/>
          </a:xfrm>
          <a:prstGeom prst="straightConnector1">
            <a:avLst/>
          </a:prstGeom>
          <a:noFill/>
          <a:ln w="9525" cap="flat" cmpd="sng">
            <a:solidFill>
              <a:srgbClr val="3F3F3F"/>
            </a:solidFill>
            <a:prstDash val="solid"/>
            <a:round/>
            <a:headEnd type="none" w="sm" len="sm"/>
            <a:tailEnd type="none" w="sm" len="sm"/>
          </a:ln>
        </p:spPr>
      </p:cxnSp>
      <p:sp>
        <p:nvSpPr>
          <p:cNvPr id="79" name="Google Shape;79;p1"/>
          <p:cNvSpPr txBox="1"/>
          <p:nvPr/>
        </p:nvSpPr>
        <p:spPr>
          <a:xfrm>
            <a:off x="260725" y="2757825"/>
            <a:ext cx="2715000" cy="685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b="1"/>
              <a:t>Sep. 26. 2019 - Oct. 22. 2019</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63f7e3ddc1_0_72"/>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Top 3 Problems </a:t>
            </a:r>
            <a:endParaRPr sz="2800" b="1">
              <a:solidFill>
                <a:srgbClr val="1D314E"/>
              </a:solidFill>
            </a:endParaRPr>
          </a:p>
        </p:txBody>
      </p:sp>
      <p:sp>
        <p:nvSpPr>
          <p:cNvPr id="149" name="Google Shape;149;g63f7e3ddc1_0_72"/>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Serena Burton</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Medium</a:t>
            </a:r>
            <a:endParaRPr sz="1800">
              <a:solidFill>
                <a:schemeClr val="dk1"/>
              </a:solidFill>
            </a:endParaRPr>
          </a:p>
          <a:p>
            <a:pPr marL="0" lvl="0" indent="0" algn="l" rtl="0">
              <a:spcBef>
                <a:spcPts val="0"/>
              </a:spcBef>
              <a:spcAft>
                <a:spcPts val="0"/>
              </a:spcAft>
              <a:buSzPts val="1100"/>
              <a:buNone/>
            </a:pPr>
            <a:r>
              <a:rPr lang="en-US" sz="1800">
                <a:solidFill>
                  <a:schemeClr val="dk1"/>
                </a:solidFill>
              </a:rPr>
              <a:t>Top Problem #2</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#9: Find the total outstanding balance for customers and their order IDs.</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None/>
            </a:pPr>
            <a:r>
              <a:rPr lang="en-US" sz="1800">
                <a:solidFill>
                  <a:schemeClr val="dk1"/>
                </a:solidFill>
              </a:rPr>
              <a:t>Why did I choose this problem for top rating?</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Businesses can keep track of the customers who have outstanding balances.</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Businesses can filter customers according to their balance with a simple WHERE statement</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150" name="Google Shape;150;g63f7e3ddc1_0_72"/>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p:txBody>
      </p:sp>
      <p:pic>
        <p:nvPicPr>
          <p:cNvPr id="151" name="Google Shape;151;g63f7e3ddc1_0_72"/>
          <p:cNvPicPr preferRelativeResize="0"/>
          <p:nvPr/>
        </p:nvPicPr>
        <p:blipFill>
          <a:blip r:embed="rId3">
            <a:alphaModFix/>
          </a:blip>
          <a:stretch>
            <a:fillRect/>
          </a:stretch>
        </p:blipFill>
        <p:spPr>
          <a:xfrm>
            <a:off x="4800850" y="2024025"/>
            <a:ext cx="4066800" cy="1599300"/>
          </a:xfrm>
          <a:prstGeom prst="rect">
            <a:avLst/>
          </a:prstGeom>
          <a:noFill/>
          <a:ln>
            <a:noFill/>
          </a:ln>
        </p:spPr>
      </p:pic>
      <p:pic>
        <p:nvPicPr>
          <p:cNvPr id="152" name="Google Shape;152;g63f7e3ddc1_0_72"/>
          <p:cNvPicPr preferRelativeResize="0"/>
          <p:nvPr/>
        </p:nvPicPr>
        <p:blipFill>
          <a:blip r:embed="rId4">
            <a:alphaModFix/>
          </a:blip>
          <a:stretch>
            <a:fillRect/>
          </a:stretch>
        </p:blipFill>
        <p:spPr>
          <a:xfrm>
            <a:off x="6618950" y="3861550"/>
            <a:ext cx="1964925" cy="2887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63f7e3ddc1_0_66"/>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Top 3 Problems </a:t>
            </a:r>
            <a:endParaRPr sz="2800" b="1">
              <a:solidFill>
                <a:srgbClr val="1D314E"/>
              </a:solidFill>
            </a:endParaRPr>
          </a:p>
        </p:txBody>
      </p:sp>
      <p:sp>
        <p:nvSpPr>
          <p:cNvPr id="158" name="Google Shape;158;g63f7e3ddc1_0_66"/>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Serena Burton</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Hard </a:t>
            </a:r>
            <a:endParaRPr sz="1800">
              <a:solidFill>
                <a:schemeClr val="dk1"/>
              </a:solidFill>
            </a:endParaRPr>
          </a:p>
          <a:p>
            <a:pPr marL="0" lvl="0" indent="0" algn="l" rtl="0">
              <a:spcBef>
                <a:spcPts val="0"/>
              </a:spcBef>
              <a:spcAft>
                <a:spcPts val="0"/>
              </a:spcAft>
              <a:buSzPts val="1100"/>
              <a:buNone/>
            </a:pPr>
            <a:r>
              <a:rPr lang="en-US" sz="1800">
                <a:solidFill>
                  <a:schemeClr val="dk1"/>
                </a:solidFill>
              </a:rPr>
              <a:t>Top Problem #3</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#19: List salespersons' business entity IDs, their sales person ID, the amount of money they need to make to meet their quota, and the time left to meet the quota.</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None/>
            </a:pPr>
            <a:r>
              <a:rPr lang="en-US" sz="1800">
                <a:solidFill>
                  <a:schemeClr val="dk1"/>
                </a:solidFill>
              </a:rPr>
              <a:t>Why did I choose this problem for top rating?</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Salespersons can easily access information regarding their quota and work accordingly</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Provides due dates and tracks the amount of money needed to be made</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159" name="Google Shape;159;g63f7e3ddc1_0_66"/>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p:txBody>
      </p:sp>
      <p:pic>
        <p:nvPicPr>
          <p:cNvPr id="160" name="Google Shape;160;g63f7e3ddc1_0_66"/>
          <p:cNvPicPr preferRelativeResize="0"/>
          <p:nvPr/>
        </p:nvPicPr>
        <p:blipFill>
          <a:blip r:embed="rId3">
            <a:alphaModFix/>
          </a:blip>
          <a:stretch>
            <a:fillRect/>
          </a:stretch>
        </p:blipFill>
        <p:spPr>
          <a:xfrm>
            <a:off x="4710300" y="1931000"/>
            <a:ext cx="4316675" cy="1328750"/>
          </a:xfrm>
          <a:prstGeom prst="rect">
            <a:avLst/>
          </a:prstGeom>
          <a:noFill/>
          <a:ln>
            <a:noFill/>
          </a:ln>
        </p:spPr>
      </p:pic>
      <p:pic>
        <p:nvPicPr>
          <p:cNvPr id="161" name="Google Shape;161;g63f7e3ddc1_0_66"/>
          <p:cNvPicPr preferRelativeResize="0"/>
          <p:nvPr/>
        </p:nvPicPr>
        <p:blipFill>
          <a:blip r:embed="rId4">
            <a:alphaModFix/>
          </a:blip>
          <a:stretch>
            <a:fillRect/>
          </a:stretch>
        </p:blipFill>
        <p:spPr>
          <a:xfrm>
            <a:off x="5303125" y="4149925"/>
            <a:ext cx="2324100" cy="1466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63f7e3ddc1_0_78"/>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Worst 3 Problems </a:t>
            </a:r>
            <a:endParaRPr sz="2800" b="1">
              <a:solidFill>
                <a:srgbClr val="1D314E"/>
              </a:solidFill>
            </a:endParaRPr>
          </a:p>
        </p:txBody>
      </p:sp>
      <p:sp>
        <p:nvSpPr>
          <p:cNvPr id="167" name="Google Shape;167;g63f7e3ddc1_0_78"/>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Serena Burton</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Simple </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#1</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#4: List the product IDs of items with a discount percentage greater than .4</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Why did I choose this problem for worst rating?</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It is an oddly specific discount percentage to be looking for</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Individuals will not know the product name associated with the product ID.</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168" name="Google Shape;168;g63f7e3ddc1_0_78"/>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169" name="Google Shape;169;g63f7e3ddc1_0_78"/>
          <p:cNvPicPr preferRelativeResize="0"/>
          <p:nvPr/>
        </p:nvPicPr>
        <p:blipFill>
          <a:blip r:embed="rId3">
            <a:alphaModFix/>
          </a:blip>
          <a:stretch>
            <a:fillRect/>
          </a:stretch>
        </p:blipFill>
        <p:spPr>
          <a:xfrm>
            <a:off x="4594226" y="1988025"/>
            <a:ext cx="4476024" cy="1525725"/>
          </a:xfrm>
          <a:prstGeom prst="rect">
            <a:avLst/>
          </a:prstGeom>
          <a:noFill/>
          <a:ln>
            <a:noFill/>
          </a:ln>
        </p:spPr>
      </p:pic>
      <p:pic>
        <p:nvPicPr>
          <p:cNvPr id="170" name="Google Shape;170;g63f7e3ddc1_0_78"/>
          <p:cNvPicPr preferRelativeResize="0"/>
          <p:nvPr/>
        </p:nvPicPr>
        <p:blipFill>
          <a:blip r:embed="rId4">
            <a:alphaModFix/>
          </a:blip>
          <a:stretch>
            <a:fillRect/>
          </a:stretch>
        </p:blipFill>
        <p:spPr>
          <a:xfrm>
            <a:off x="5201800" y="3886625"/>
            <a:ext cx="3169100" cy="2795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63f7e3ddc1_0_84"/>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Worst 3 Problems </a:t>
            </a:r>
            <a:endParaRPr sz="2800" b="1">
              <a:solidFill>
                <a:srgbClr val="1D314E"/>
              </a:solidFill>
            </a:endParaRPr>
          </a:p>
        </p:txBody>
      </p:sp>
      <p:sp>
        <p:nvSpPr>
          <p:cNvPr id="176" name="Google Shape;176;g63f7e3ddc1_0_84"/>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Serena Burton</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Medium </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#1</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#10: Find the total unit price of products after their discount and the number of months this discount is available</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Why did I choose this problem for worst rating?</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Individuals will not know which months the discount is available</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177" name="Google Shape;177;g63f7e3ddc1_0_84"/>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178" name="Google Shape;178;g63f7e3ddc1_0_84"/>
          <p:cNvPicPr preferRelativeResize="0"/>
          <p:nvPr/>
        </p:nvPicPr>
        <p:blipFill>
          <a:blip r:embed="rId3">
            <a:alphaModFix/>
          </a:blip>
          <a:stretch>
            <a:fillRect/>
          </a:stretch>
        </p:blipFill>
        <p:spPr>
          <a:xfrm>
            <a:off x="4594225" y="1943300"/>
            <a:ext cx="4395276" cy="1667225"/>
          </a:xfrm>
          <a:prstGeom prst="rect">
            <a:avLst/>
          </a:prstGeom>
          <a:noFill/>
          <a:ln>
            <a:noFill/>
          </a:ln>
        </p:spPr>
      </p:pic>
      <p:pic>
        <p:nvPicPr>
          <p:cNvPr id="179" name="Google Shape;179;g63f7e3ddc1_0_84"/>
          <p:cNvPicPr preferRelativeResize="0"/>
          <p:nvPr/>
        </p:nvPicPr>
        <p:blipFill>
          <a:blip r:embed="rId4">
            <a:alphaModFix/>
          </a:blip>
          <a:stretch>
            <a:fillRect/>
          </a:stretch>
        </p:blipFill>
        <p:spPr>
          <a:xfrm>
            <a:off x="5638925" y="4124825"/>
            <a:ext cx="3022101" cy="2653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63f7e3ddc1_0_90"/>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Worst 3 Problems </a:t>
            </a:r>
            <a:endParaRPr sz="2800" b="1">
              <a:solidFill>
                <a:srgbClr val="1D314E"/>
              </a:solidFill>
            </a:endParaRPr>
          </a:p>
        </p:txBody>
      </p:sp>
      <p:sp>
        <p:nvSpPr>
          <p:cNvPr id="185" name="Google Shape;185;g63f7e3ddc1_0_90"/>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600">
                <a:solidFill>
                  <a:schemeClr val="dk1"/>
                </a:solidFill>
              </a:rPr>
              <a:t>Group Member: Serena Burton</a:t>
            </a:r>
            <a:endParaRPr sz="1600">
              <a:solidFill>
                <a:schemeClr val="dk1"/>
              </a:solidFill>
            </a:endParaRPr>
          </a:p>
          <a:p>
            <a:pPr marL="0" lvl="0" indent="0" algn="l" rtl="0">
              <a:spcBef>
                <a:spcPts val="0"/>
              </a:spcBef>
              <a:spcAft>
                <a:spcPts val="0"/>
              </a:spcAft>
              <a:buSzPts val="1100"/>
              <a:buNone/>
            </a:pPr>
            <a:r>
              <a:rPr lang="en-US" sz="1600">
                <a:solidFill>
                  <a:schemeClr val="dk1"/>
                </a:solidFill>
              </a:rPr>
              <a:t>Problem Type: Hard </a:t>
            </a:r>
            <a:endParaRPr sz="1600">
              <a:solidFill>
                <a:schemeClr val="dk1"/>
              </a:solidFill>
            </a:endParaRPr>
          </a:p>
          <a:p>
            <a:pPr marL="0" lvl="0" indent="0" algn="l" rtl="0">
              <a:spcBef>
                <a:spcPts val="0"/>
              </a:spcBef>
              <a:spcAft>
                <a:spcPts val="0"/>
              </a:spcAft>
              <a:buSzPts val="1100"/>
              <a:buNone/>
            </a:pPr>
            <a:r>
              <a:rPr lang="en-US" sz="1600">
                <a:solidFill>
                  <a:schemeClr val="dk1"/>
                </a:solidFill>
              </a:rPr>
              <a:t>Worst Problem #1</a:t>
            </a:r>
            <a:endParaRPr sz="1600">
              <a:solidFill>
                <a:schemeClr val="dk1"/>
              </a:solidFill>
            </a:endParaRPr>
          </a:p>
          <a:p>
            <a:pPr marL="0" lvl="0" indent="0" algn="l" rtl="0">
              <a:spcBef>
                <a:spcPts val="0"/>
              </a:spcBef>
              <a:spcAft>
                <a:spcPts val="0"/>
              </a:spcAft>
              <a:buSzPts val="1100"/>
              <a:buNone/>
            </a:pPr>
            <a:endParaRPr sz="1600">
              <a:solidFill>
                <a:schemeClr val="dk1"/>
              </a:solidFill>
            </a:endParaRPr>
          </a:p>
          <a:p>
            <a:pPr marL="0" lvl="0" indent="0" algn="l" rtl="0">
              <a:spcBef>
                <a:spcPts val="0"/>
              </a:spcBef>
              <a:spcAft>
                <a:spcPts val="0"/>
              </a:spcAft>
              <a:buSzPts val="1100"/>
              <a:buNone/>
            </a:pPr>
            <a:r>
              <a:rPr lang="en-US" sz="1600">
                <a:solidFill>
                  <a:schemeClr val="dk1"/>
                </a:solidFill>
              </a:rPr>
              <a:t>Problem #17: All products have a sales quota of $600 or more</a:t>
            </a:r>
            <a:endParaRPr sz="1600">
              <a:solidFill>
                <a:schemeClr val="dk1"/>
              </a:solidFill>
            </a:endParaRPr>
          </a:p>
          <a:p>
            <a:pPr marL="0" lvl="0" indent="0" algn="l" rtl="0">
              <a:spcBef>
                <a:spcPts val="0"/>
              </a:spcBef>
              <a:spcAft>
                <a:spcPts val="0"/>
              </a:spcAft>
              <a:buSzPts val="1100"/>
              <a:buNone/>
            </a:pPr>
            <a:r>
              <a:rPr lang="en-US" sz="1600">
                <a:solidFill>
                  <a:schemeClr val="dk1"/>
                </a:solidFill>
              </a:rPr>
              <a:t>List product names, their total product cost, and write 'O' if the quota was met or 'X' if the quota was not met</a:t>
            </a:r>
            <a:endParaRPr sz="1600">
              <a:solidFill>
                <a:schemeClr val="dk1"/>
              </a:solidFill>
            </a:endParaRPr>
          </a:p>
          <a:p>
            <a:pPr marL="0" lvl="0" indent="0" algn="l" rtl="0">
              <a:spcBef>
                <a:spcPts val="0"/>
              </a:spcBef>
              <a:spcAft>
                <a:spcPts val="0"/>
              </a:spcAft>
              <a:buSzPts val="1100"/>
              <a:buNone/>
            </a:pPr>
            <a:endParaRPr sz="1600">
              <a:solidFill>
                <a:schemeClr val="dk1"/>
              </a:solidFill>
            </a:endParaRPr>
          </a:p>
          <a:p>
            <a:pPr marL="0" lvl="0" indent="0" algn="l" rtl="0">
              <a:spcBef>
                <a:spcPts val="0"/>
              </a:spcBef>
              <a:spcAft>
                <a:spcPts val="0"/>
              </a:spcAft>
              <a:buSzPts val="1100"/>
              <a:buNone/>
            </a:pPr>
            <a:r>
              <a:rPr lang="en-US" sz="1600">
                <a:solidFill>
                  <a:schemeClr val="dk1"/>
                </a:solidFill>
              </a:rPr>
              <a:t>Why did I choose this problem for worst rating?</a:t>
            </a: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Different products have different prices therefore quotas should be different for each item.</a:t>
            </a: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‘X’s and ‘O’s can be a confusing way of declaring whether or not the quota was met for a certain item</a:t>
            </a:r>
            <a:endParaRPr sz="16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186" name="Google Shape;186;g63f7e3ddc1_0_90"/>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187" name="Google Shape;187;g63f7e3ddc1_0_90"/>
          <p:cNvPicPr preferRelativeResize="0"/>
          <p:nvPr/>
        </p:nvPicPr>
        <p:blipFill>
          <a:blip r:embed="rId3">
            <a:alphaModFix/>
          </a:blip>
          <a:stretch>
            <a:fillRect/>
          </a:stretch>
        </p:blipFill>
        <p:spPr>
          <a:xfrm>
            <a:off x="4763450" y="1915101"/>
            <a:ext cx="4236350" cy="1582850"/>
          </a:xfrm>
          <a:prstGeom prst="rect">
            <a:avLst/>
          </a:prstGeom>
          <a:noFill/>
          <a:ln>
            <a:noFill/>
          </a:ln>
        </p:spPr>
      </p:pic>
      <p:pic>
        <p:nvPicPr>
          <p:cNvPr id="188" name="Google Shape;188;g63f7e3ddc1_0_90"/>
          <p:cNvPicPr preferRelativeResize="0"/>
          <p:nvPr/>
        </p:nvPicPr>
        <p:blipFill>
          <a:blip r:embed="rId4">
            <a:alphaModFix/>
          </a:blip>
          <a:stretch>
            <a:fillRect/>
          </a:stretch>
        </p:blipFill>
        <p:spPr>
          <a:xfrm>
            <a:off x="4977375" y="3986925"/>
            <a:ext cx="3322425" cy="2457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63f7e3ddc1_0_108"/>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400" b="1">
                <a:solidFill>
                  <a:srgbClr val="1D314E"/>
                </a:solidFill>
              </a:rPr>
              <a:t>Individual Assessment - Fixed Worst 3 Problems </a:t>
            </a:r>
            <a:endParaRPr sz="2400" b="1">
              <a:solidFill>
                <a:srgbClr val="1D314E"/>
              </a:solidFill>
            </a:endParaRPr>
          </a:p>
        </p:txBody>
      </p:sp>
      <p:sp>
        <p:nvSpPr>
          <p:cNvPr id="194" name="Google Shape;194;g63f7e3ddc1_0_108"/>
          <p:cNvSpPr txBox="1"/>
          <p:nvPr/>
        </p:nvSpPr>
        <p:spPr>
          <a:xfrm>
            <a:off x="365125" y="1228675"/>
            <a:ext cx="4286400" cy="521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600">
                <a:solidFill>
                  <a:schemeClr val="dk1"/>
                </a:solidFill>
              </a:rPr>
              <a:t>Group Member: Serena Burton</a:t>
            </a:r>
            <a:endParaRPr sz="1600">
              <a:solidFill>
                <a:schemeClr val="dk1"/>
              </a:solidFill>
            </a:endParaRPr>
          </a:p>
          <a:p>
            <a:pPr marL="0" lvl="0" indent="0" algn="l" rtl="0">
              <a:spcBef>
                <a:spcPts val="0"/>
              </a:spcBef>
              <a:spcAft>
                <a:spcPts val="0"/>
              </a:spcAft>
              <a:buSzPts val="1100"/>
              <a:buNone/>
            </a:pPr>
            <a:r>
              <a:rPr lang="en-US" sz="1600">
                <a:solidFill>
                  <a:schemeClr val="dk1"/>
                </a:solidFill>
              </a:rPr>
              <a:t>Problem Type: Simple </a:t>
            </a:r>
            <a:endParaRPr sz="1600">
              <a:solidFill>
                <a:schemeClr val="dk1"/>
              </a:solidFill>
            </a:endParaRPr>
          </a:p>
          <a:p>
            <a:pPr marL="0" lvl="0" indent="0" algn="l" rtl="0">
              <a:spcBef>
                <a:spcPts val="0"/>
              </a:spcBef>
              <a:spcAft>
                <a:spcPts val="0"/>
              </a:spcAft>
              <a:buSzPts val="1100"/>
              <a:buNone/>
            </a:pPr>
            <a:r>
              <a:rPr lang="en-US" sz="1600">
                <a:solidFill>
                  <a:schemeClr val="dk1"/>
                </a:solidFill>
              </a:rPr>
              <a:t>Worst Problem #1</a:t>
            </a:r>
            <a:endParaRPr sz="1600">
              <a:solidFill>
                <a:schemeClr val="dk1"/>
              </a:solidFill>
            </a:endParaRPr>
          </a:p>
          <a:p>
            <a:pPr marL="0" lvl="0" indent="0" algn="l" rtl="0">
              <a:spcBef>
                <a:spcPts val="0"/>
              </a:spcBef>
              <a:spcAft>
                <a:spcPts val="0"/>
              </a:spcAft>
              <a:buSzPts val="1100"/>
              <a:buNone/>
            </a:pPr>
            <a:endParaRPr sz="1600">
              <a:solidFill>
                <a:schemeClr val="dk1"/>
              </a:solidFill>
            </a:endParaRPr>
          </a:p>
          <a:p>
            <a:pPr marL="0" lvl="0" indent="0" algn="l" rtl="0">
              <a:spcBef>
                <a:spcPts val="0"/>
              </a:spcBef>
              <a:spcAft>
                <a:spcPts val="0"/>
              </a:spcAft>
              <a:buSzPts val="1100"/>
              <a:buNone/>
            </a:pPr>
            <a:r>
              <a:rPr lang="en-US" sz="1600">
                <a:solidFill>
                  <a:schemeClr val="dk1"/>
                </a:solidFill>
              </a:rPr>
              <a:t>Problem #4: List the product IDs of items with a discount percentage greater than .4</a:t>
            </a:r>
            <a:endParaRPr sz="1600">
              <a:solidFill>
                <a:schemeClr val="dk1"/>
              </a:solidFill>
            </a:endParaRPr>
          </a:p>
          <a:p>
            <a:pPr marL="0" lvl="0" indent="0" algn="l" rtl="0">
              <a:spcBef>
                <a:spcPts val="0"/>
              </a:spcBef>
              <a:spcAft>
                <a:spcPts val="0"/>
              </a:spcAft>
              <a:buSzPts val="1100"/>
              <a:buNone/>
            </a:pPr>
            <a:endParaRPr sz="1600">
              <a:solidFill>
                <a:schemeClr val="dk1"/>
              </a:solidFill>
            </a:endParaRPr>
          </a:p>
          <a:p>
            <a:pPr marL="0" lvl="0" indent="0" algn="l" rtl="0">
              <a:spcBef>
                <a:spcPts val="0"/>
              </a:spcBef>
              <a:spcAft>
                <a:spcPts val="0"/>
              </a:spcAft>
              <a:buSzPts val="1100"/>
              <a:buNone/>
            </a:pPr>
            <a:r>
              <a:rPr lang="en-US" sz="1600">
                <a:solidFill>
                  <a:schemeClr val="dk1"/>
                </a:solidFill>
              </a:rPr>
              <a:t>What did I change to fix this query?</a:t>
            </a: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The names of the discounted products are now listed. </a:t>
            </a: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Removed the requirement for the discount to be greater than 40%</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r>
              <a:rPr lang="en-US" sz="1600">
                <a:solidFill>
                  <a:schemeClr val="dk1"/>
                </a:solidFill>
              </a:rPr>
              <a:t>How did this improve my query?</a:t>
            </a: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It is now easier to understand specifically which product is discounted</a:t>
            </a: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The query can now be changed to search for any discount percentage. </a:t>
            </a:r>
            <a:endParaRPr sz="16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195" name="Google Shape;195;g63f7e3ddc1_0_108"/>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&amp; Output: </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196" name="Google Shape;196;g63f7e3ddc1_0_108"/>
          <p:cNvPicPr preferRelativeResize="0"/>
          <p:nvPr/>
        </p:nvPicPr>
        <p:blipFill>
          <a:blip r:embed="rId3">
            <a:alphaModFix/>
          </a:blip>
          <a:stretch>
            <a:fillRect/>
          </a:stretch>
        </p:blipFill>
        <p:spPr>
          <a:xfrm>
            <a:off x="4744750" y="1968375"/>
            <a:ext cx="3997901" cy="43630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63f7e3ddc1_0_96"/>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400" b="1">
                <a:solidFill>
                  <a:srgbClr val="1D314E"/>
                </a:solidFill>
              </a:rPr>
              <a:t>Individual Assessment - Fixed Worst 3 Problems </a:t>
            </a:r>
            <a:endParaRPr sz="2400" b="1">
              <a:solidFill>
                <a:srgbClr val="1D314E"/>
              </a:solidFill>
            </a:endParaRPr>
          </a:p>
        </p:txBody>
      </p:sp>
      <p:sp>
        <p:nvSpPr>
          <p:cNvPr id="202" name="Google Shape;202;g63f7e3ddc1_0_96"/>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Serena Burton</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Medium</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#1</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#10: Find the total unit price of products after their discount and the number of months this discount is available</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What did I change to fix this query?</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Added specific dates in which the discount is available</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How did this improve my query?</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It made seeing available discounts more clear</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203" name="Google Shape;203;g63f7e3ddc1_0_96"/>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&amp; </a:t>
            </a:r>
            <a:r>
              <a:rPr lang="en-US" sz="1800">
                <a:solidFill>
                  <a:schemeClr val="dk1"/>
                </a:solidFill>
              </a:rPr>
              <a:t>Output: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204" name="Google Shape;204;g63f7e3ddc1_0_96"/>
          <p:cNvPicPr preferRelativeResize="0"/>
          <p:nvPr/>
        </p:nvPicPr>
        <p:blipFill>
          <a:blip r:embed="rId3">
            <a:alphaModFix/>
          </a:blip>
          <a:stretch>
            <a:fillRect/>
          </a:stretch>
        </p:blipFill>
        <p:spPr>
          <a:xfrm>
            <a:off x="4559701" y="2006000"/>
            <a:ext cx="4135850" cy="4350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63f7e3ddc1_0_102"/>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400" b="1">
                <a:solidFill>
                  <a:srgbClr val="1D314E"/>
                </a:solidFill>
              </a:rPr>
              <a:t>Individual Assessment - Fixed Worst 3 Problems </a:t>
            </a:r>
            <a:endParaRPr sz="2400" b="1">
              <a:solidFill>
                <a:srgbClr val="1D314E"/>
              </a:solidFill>
            </a:endParaRPr>
          </a:p>
        </p:txBody>
      </p:sp>
      <p:sp>
        <p:nvSpPr>
          <p:cNvPr id="210" name="Google Shape;210;g63f7e3ddc1_0_102"/>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600">
                <a:solidFill>
                  <a:schemeClr val="dk1"/>
                </a:solidFill>
              </a:rPr>
              <a:t>Group Member: Serena Burton</a:t>
            </a:r>
            <a:endParaRPr sz="1600">
              <a:solidFill>
                <a:schemeClr val="dk1"/>
              </a:solidFill>
            </a:endParaRPr>
          </a:p>
          <a:p>
            <a:pPr marL="0" lvl="0" indent="0" algn="l" rtl="0">
              <a:spcBef>
                <a:spcPts val="0"/>
              </a:spcBef>
              <a:spcAft>
                <a:spcPts val="0"/>
              </a:spcAft>
              <a:buSzPts val="1100"/>
              <a:buNone/>
            </a:pPr>
            <a:r>
              <a:rPr lang="en-US" sz="1600">
                <a:solidFill>
                  <a:schemeClr val="dk1"/>
                </a:solidFill>
              </a:rPr>
              <a:t>Problem Type: Hard </a:t>
            </a:r>
            <a:endParaRPr sz="1600">
              <a:solidFill>
                <a:schemeClr val="dk1"/>
              </a:solidFill>
            </a:endParaRPr>
          </a:p>
          <a:p>
            <a:pPr marL="0" lvl="0" indent="0" algn="l" rtl="0">
              <a:spcBef>
                <a:spcPts val="0"/>
              </a:spcBef>
              <a:spcAft>
                <a:spcPts val="0"/>
              </a:spcAft>
              <a:buSzPts val="1100"/>
              <a:buNone/>
            </a:pPr>
            <a:r>
              <a:rPr lang="en-US" sz="1600">
                <a:solidFill>
                  <a:schemeClr val="dk1"/>
                </a:solidFill>
              </a:rPr>
              <a:t>Worst Problem #1</a:t>
            </a:r>
            <a:endParaRPr sz="1600">
              <a:solidFill>
                <a:schemeClr val="dk1"/>
              </a:solidFill>
            </a:endParaRPr>
          </a:p>
          <a:p>
            <a:pPr marL="0" lvl="0" indent="0" algn="l" rtl="0">
              <a:spcBef>
                <a:spcPts val="0"/>
              </a:spcBef>
              <a:spcAft>
                <a:spcPts val="0"/>
              </a:spcAft>
              <a:buSzPts val="1100"/>
              <a:buNone/>
            </a:pPr>
            <a:endParaRPr sz="1600">
              <a:solidFill>
                <a:schemeClr val="dk1"/>
              </a:solidFill>
            </a:endParaRPr>
          </a:p>
          <a:p>
            <a:pPr marL="0" lvl="0" indent="0" algn="l" rtl="0">
              <a:spcBef>
                <a:spcPts val="0"/>
              </a:spcBef>
              <a:spcAft>
                <a:spcPts val="0"/>
              </a:spcAft>
              <a:buSzPts val="1100"/>
              <a:buNone/>
            </a:pPr>
            <a:r>
              <a:rPr lang="en-US" sz="1600">
                <a:solidFill>
                  <a:schemeClr val="dk1"/>
                </a:solidFill>
              </a:rPr>
              <a:t>Problem #17: All products have a sales quota of $600 or more</a:t>
            </a:r>
            <a:endParaRPr sz="1600">
              <a:solidFill>
                <a:schemeClr val="dk1"/>
              </a:solidFill>
            </a:endParaRPr>
          </a:p>
          <a:p>
            <a:pPr marL="0" lvl="0" indent="0" algn="l" rtl="0">
              <a:spcBef>
                <a:spcPts val="0"/>
              </a:spcBef>
              <a:spcAft>
                <a:spcPts val="0"/>
              </a:spcAft>
              <a:buClr>
                <a:schemeClr val="dk1"/>
              </a:buClr>
              <a:buSzPts val="1100"/>
              <a:buFont typeface="Arial"/>
              <a:buNone/>
            </a:pPr>
            <a:r>
              <a:rPr lang="en-US" sz="1600">
                <a:solidFill>
                  <a:schemeClr val="dk1"/>
                </a:solidFill>
              </a:rPr>
              <a:t>List product names, their total product cost, and write 'O' if the quota was met or 'X' if the quota was not met</a:t>
            </a:r>
            <a:endParaRPr sz="1600">
              <a:solidFill>
                <a:schemeClr val="dk1"/>
              </a:solidFill>
            </a:endParaRPr>
          </a:p>
          <a:p>
            <a:pPr marL="0" lvl="0" indent="0" algn="l" rtl="0">
              <a:spcBef>
                <a:spcPts val="0"/>
              </a:spcBef>
              <a:spcAft>
                <a:spcPts val="0"/>
              </a:spcAft>
              <a:buSzPts val="1100"/>
              <a:buNone/>
            </a:pPr>
            <a:endParaRPr sz="1600">
              <a:solidFill>
                <a:schemeClr val="dk1"/>
              </a:solidFill>
            </a:endParaRPr>
          </a:p>
          <a:p>
            <a:pPr marL="0" lvl="0" indent="0" algn="l" rtl="0">
              <a:spcBef>
                <a:spcPts val="0"/>
              </a:spcBef>
              <a:spcAft>
                <a:spcPts val="0"/>
              </a:spcAft>
              <a:buSzPts val="1100"/>
              <a:buNone/>
            </a:pPr>
            <a:r>
              <a:rPr lang="en-US" sz="1600">
                <a:solidFill>
                  <a:schemeClr val="dk1"/>
                </a:solidFill>
              </a:rPr>
              <a:t>What did I change to fix this query?</a:t>
            </a: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Added different quotas for items of different prices.</a:t>
            </a: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Used “met” and  “not met” to declare the status of the products </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r>
              <a:rPr lang="en-US" sz="1600">
                <a:solidFill>
                  <a:schemeClr val="dk1"/>
                </a:solidFill>
              </a:rPr>
              <a:t>How did this improve my query?</a:t>
            </a: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My query now has more realistic quotas for each item</a:t>
            </a: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Quota status is communicated more effectively</a:t>
            </a:r>
            <a:endParaRPr sz="16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211" name="Google Shape;211;g63f7e3ddc1_0_102"/>
          <p:cNvSpPr txBox="1"/>
          <p:nvPr/>
        </p:nvSpPr>
        <p:spPr>
          <a:xfrm>
            <a:off x="4594238" y="9753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&amp; </a:t>
            </a:r>
            <a:r>
              <a:rPr lang="en-US" sz="1800">
                <a:solidFill>
                  <a:schemeClr val="dk1"/>
                </a:solidFill>
              </a:rPr>
              <a:t>Output: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212" name="Google Shape;212;g63f7e3ddc1_0_102"/>
          <p:cNvPicPr preferRelativeResize="0"/>
          <p:nvPr/>
        </p:nvPicPr>
        <p:blipFill>
          <a:blip r:embed="rId3">
            <a:alphaModFix/>
          </a:blip>
          <a:stretch>
            <a:fillRect/>
          </a:stretch>
        </p:blipFill>
        <p:spPr>
          <a:xfrm>
            <a:off x="4864050" y="1346193"/>
            <a:ext cx="3527200" cy="2245124"/>
          </a:xfrm>
          <a:prstGeom prst="rect">
            <a:avLst/>
          </a:prstGeom>
          <a:noFill/>
          <a:ln>
            <a:noFill/>
          </a:ln>
        </p:spPr>
      </p:pic>
      <p:pic>
        <p:nvPicPr>
          <p:cNvPr id="213" name="Google Shape;213;g63f7e3ddc1_0_102"/>
          <p:cNvPicPr preferRelativeResize="0"/>
          <p:nvPr/>
        </p:nvPicPr>
        <p:blipFill>
          <a:blip r:embed="rId4">
            <a:alphaModFix/>
          </a:blip>
          <a:stretch>
            <a:fillRect/>
          </a:stretch>
        </p:blipFill>
        <p:spPr>
          <a:xfrm>
            <a:off x="5539000" y="3591325"/>
            <a:ext cx="2255626" cy="2986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62481681c0_4_24"/>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1D314E"/>
              </a:buClr>
              <a:buSzPts val="2800"/>
              <a:buFont typeface="Arial"/>
              <a:buNone/>
            </a:pPr>
            <a:r>
              <a:rPr lang="en-US" sz="2800" b="1">
                <a:solidFill>
                  <a:srgbClr val="1D314E"/>
                </a:solidFill>
              </a:rPr>
              <a:t>Individual Assessment</a:t>
            </a:r>
            <a:endParaRPr/>
          </a:p>
        </p:txBody>
      </p:sp>
      <p:sp>
        <p:nvSpPr>
          <p:cNvPr id="220" name="Google Shape;220;g62481681c0_4_24"/>
          <p:cNvSpPr txBox="1">
            <a:spLocks noGrp="1"/>
          </p:cNvSpPr>
          <p:nvPr>
            <p:ph type="body" idx="1"/>
          </p:nvPr>
        </p:nvSpPr>
        <p:spPr>
          <a:xfrm>
            <a:off x="457200" y="1600200"/>
            <a:ext cx="8229600" cy="4526100"/>
          </a:xfrm>
          <a:prstGeom prst="rect">
            <a:avLst/>
          </a:prstGeom>
        </p:spPr>
        <p:txBody>
          <a:bodyPr spcFirstLastPara="1" wrap="square" lIns="91425" tIns="45700" rIns="91425" bIns="45700" anchor="ctr" anchorCtr="0">
            <a:noAutofit/>
          </a:bodyPr>
          <a:lstStyle/>
          <a:p>
            <a:pPr marL="0" lvl="0" indent="0" algn="ctr" rtl="0">
              <a:spcBef>
                <a:spcPts val="640"/>
              </a:spcBef>
              <a:spcAft>
                <a:spcPts val="0"/>
              </a:spcAft>
              <a:buNone/>
            </a:pPr>
            <a:r>
              <a:rPr lang="en-US" sz="4800"/>
              <a:t>Jerry Chacha</a:t>
            </a:r>
            <a:endParaRPr sz="4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62481681c0_5_10"/>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Top 3 Problems </a:t>
            </a:r>
            <a:endParaRPr sz="2800" b="1">
              <a:solidFill>
                <a:srgbClr val="1D314E"/>
              </a:solidFill>
            </a:endParaRPr>
          </a:p>
        </p:txBody>
      </p:sp>
      <p:sp>
        <p:nvSpPr>
          <p:cNvPr id="226" name="Google Shape;226;g62481681c0_5_10"/>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rPr>
              <a:t>Group Member: Jerry Chacha</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Type:Simple</a:t>
            </a:r>
            <a:endParaRPr sz="1800">
              <a:solidFill>
                <a:schemeClr val="dk1"/>
              </a:solidFill>
            </a:endParaRPr>
          </a:p>
          <a:p>
            <a:pPr marL="0" lvl="0" indent="0" algn="l" rtl="0">
              <a:spcBef>
                <a:spcPts val="0"/>
              </a:spcBef>
              <a:spcAft>
                <a:spcPts val="0"/>
              </a:spcAft>
              <a:buSzPts val="1100"/>
              <a:buNone/>
            </a:pPr>
            <a:r>
              <a:rPr lang="en-US" sz="1800">
                <a:solidFill>
                  <a:schemeClr val="dk1"/>
                </a:solidFill>
              </a:rPr>
              <a:t>Top Problem #1</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4: How many orders used Shipper ETYNR</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None/>
            </a:pPr>
            <a:r>
              <a:rPr lang="en-US" sz="1800">
                <a:solidFill>
                  <a:schemeClr val="dk1"/>
                </a:solidFill>
              </a:rPr>
              <a:t>Why did I choose this problem for top rating?</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It isolates all the orders based on one single shipping company.</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It can help a person who wants to find orders shipped by this company.</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227" name="Google Shape;227;g62481681c0_5_10"/>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r>
              <a:rPr lang="en-US" sz="1000" b="1">
                <a:solidFill>
                  <a:srgbClr val="0000AA"/>
                </a:solidFill>
                <a:highlight>
                  <a:srgbClr val="EFEFEF"/>
                </a:highlight>
              </a:rPr>
              <a:t>USE</a:t>
            </a:r>
            <a:r>
              <a:rPr lang="en-US" sz="1000" b="1">
                <a:solidFill>
                  <a:schemeClr val="dk1"/>
                </a:solidFill>
                <a:highlight>
                  <a:srgbClr val="EFEFEF"/>
                </a:highlight>
              </a:rPr>
              <a:t> Northwinds2019TSQLV5</a:t>
            </a:r>
            <a:endParaRPr sz="10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endParaRPr sz="10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0000AA"/>
                </a:solidFill>
                <a:highlight>
                  <a:srgbClr val="EFEFEF"/>
                </a:highlight>
              </a:rPr>
              <a:t>SELECT</a:t>
            </a:r>
            <a:r>
              <a:rPr lang="en-US" sz="1000" b="1">
                <a:solidFill>
                  <a:schemeClr val="dk1"/>
                </a:solidFill>
                <a:highlight>
                  <a:srgbClr val="EFEFEF"/>
                </a:highlight>
              </a:rPr>
              <a:t> o</a:t>
            </a:r>
            <a:r>
              <a:rPr lang="en-US" sz="1000" b="1">
                <a:solidFill>
                  <a:srgbClr val="777777"/>
                </a:solidFill>
                <a:highlight>
                  <a:srgbClr val="EFEFEF"/>
                </a:highlight>
              </a:rPr>
              <a:t>.</a:t>
            </a:r>
            <a:r>
              <a:rPr lang="en-US" sz="1000" b="1">
                <a:solidFill>
                  <a:schemeClr val="dk1"/>
                </a:solidFill>
                <a:highlight>
                  <a:srgbClr val="EFEFEF"/>
                </a:highlight>
              </a:rPr>
              <a:t>CustomerId</a:t>
            </a:r>
            <a:endParaRPr sz="10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highlight>
                  <a:srgbClr val="EFEFEF"/>
                </a:highlight>
              </a:rPr>
              <a:t>	</a:t>
            </a:r>
            <a:r>
              <a:rPr lang="en-US" sz="1000" b="1">
                <a:solidFill>
                  <a:srgbClr val="777777"/>
                </a:solidFill>
                <a:highlight>
                  <a:srgbClr val="EFEFEF"/>
                </a:highlight>
              </a:rPr>
              <a:t>,</a:t>
            </a:r>
            <a:r>
              <a:rPr lang="en-US" sz="1000" b="1">
                <a:solidFill>
                  <a:schemeClr val="dk1"/>
                </a:solidFill>
                <a:highlight>
                  <a:srgbClr val="EFEFEF"/>
                </a:highlight>
              </a:rPr>
              <a:t>o</a:t>
            </a:r>
            <a:r>
              <a:rPr lang="en-US" sz="1000" b="1">
                <a:solidFill>
                  <a:srgbClr val="777777"/>
                </a:solidFill>
                <a:highlight>
                  <a:srgbClr val="EFEFEF"/>
                </a:highlight>
              </a:rPr>
              <a:t>.</a:t>
            </a:r>
            <a:r>
              <a:rPr lang="en-US" sz="1000" b="1">
                <a:solidFill>
                  <a:schemeClr val="dk1"/>
                </a:solidFill>
                <a:highlight>
                  <a:srgbClr val="EFEFEF"/>
                </a:highlight>
              </a:rPr>
              <a:t>OrderId</a:t>
            </a:r>
            <a:endParaRPr sz="10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highlight>
                  <a:srgbClr val="EFEFEF"/>
                </a:highlight>
              </a:rPr>
              <a:t>	</a:t>
            </a:r>
            <a:r>
              <a:rPr lang="en-US" sz="1000" b="1">
                <a:solidFill>
                  <a:srgbClr val="777777"/>
                </a:solidFill>
                <a:highlight>
                  <a:srgbClr val="EFEFEF"/>
                </a:highlight>
              </a:rPr>
              <a:t>,</a:t>
            </a:r>
            <a:r>
              <a:rPr lang="en-US" sz="1000" b="1">
                <a:solidFill>
                  <a:schemeClr val="dk1"/>
                </a:solidFill>
                <a:highlight>
                  <a:srgbClr val="EFEFEF"/>
                </a:highlight>
              </a:rPr>
              <a:t>o</a:t>
            </a:r>
            <a:r>
              <a:rPr lang="en-US" sz="1000" b="1">
                <a:solidFill>
                  <a:srgbClr val="777777"/>
                </a:solidFill>
                <a:highlight>
                  <a:srgbClr val="EFEFEF"/>
                </a:highlight>
              </a:rPr>
              <a:t>.</a:t>
            </a:r>
            <a:r>
              <a:rPr lang="en-US" sz="1000" b="1">
                <a:solidFill>
                  <a:schemeClr val="dk1"/>
                </a:solidFill>
                <a:highlight>
                  <a:srgbClr val="EFEFEF"/>
                </a:highlight>
              </a:rPr>
              <a:t>OrderDate</a:t>
            </a:r>
            <a:endParaRPr sz="10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0000AA"/>
                </a:solidFill>
                <a:highlight>
                  <a:srgbClr val="EFEFEF"/>
                </a:highlight>
              </a:rPr>
              <a:t>FROM</a:t>
            </a:r>
            <a:r>
              <a:rPr lang="en-US" sz="1000" b="1">
                <a:solidFill>
                  <a:schemeClr val="dk1"/>
                </a:solidFill>
                <a:highlight>
                  <a:srgbClr val="EFEFEF"/>
                </a:highlight>
              </a:rPr>
              <a:t> Sales</a:t>
            </a:r>
            <a:r>
              <a:rPr lang="en-US" sz="1000" b="1">
                <a:solidFill>
                  <a:srgbClr val="777777"/>
                </a:solidFill>
                <a:highlight>
                  <a:srgbClr val="EFEFEF"/>
                </a:highlight>
              </a:rPr>
              <a:t>.</a:t>
            </a:r>
            <a:r>
              <a:rPr lang="en-US" sz="1000" b="1">
                <a:solidFill>
                  <a:schemeClr val="dk1"/>
                </a:solidFill>
                <a:highlight>
                  <a:srgbClr val="EFEFEF"/>
                </a:highlight>
              </a:rPr>
              <a:t>Shipper </a:t>
            </a:r>
            <a:r>
              <a:rPr lang="en-US" sz="1000" b="1">
                <a:solidFill>
                  <a:srgbClr val="0000AA"/>
                </a:solidFill>
                <a:highlight>
                  <a:srgbClr val="EFEFEF"/>
                </a:highlight>
              </a:rPr>
              <a:t>AS</a:t>
            </a:r>
            <a:r>
              <a:rPr lang="en-US" sz="1000" b="1">
                <a:solidFill>
                  <a:schemeClr val="dk1"/>
                </a:solidFill>
                <a:highlight>
                  <a:srgbClr val="EFEFEF"/>
                </a:highlight>
              </a:rPr>
              <a:t> s</a:t>
            </a:r>
            <a:endParaRPr sz="10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0000AA"/>
                </a:solidFill>
                <a:highlight>
                  <a:srgbClr val="EFEFEF"/>
                </a:highlight>
              </a:rPr>
              <a:t>INNER JOIN</a:t>
            </a:r>
            <a:r>
              <a:rPr lang="en-US" sz="1000" b="1">
                <a:solidFill>
                  <a:schemeClr val="dk1"/>
                </a:solidFill>
                <a:highlight>
                  <a:srgbClr val="EFEFEF"/>
                </a:highlight>
              </a:rPr>
              <a:t> Sales</a:t>
            </a:r>
            <a:r>
              <a:rPr lang="en-US" sz="1000" b="1">
                <a:solidFill>
                  <a:srgbClr val="777777"/>
                </a:solidFill>
                <a:highlight>
                  <a:srgbClr val="EFEFEF"/>
                </a:highlight>
              </a:rPr>
              <a:t>.</a:t>
            </a:r>
            <a:r>
              <a:rPr lang="en-US" sz="1000" b="1">
                <a:solidFill>
                  <a:schemeClr val="dk1"/>
                </a:solidFill>
                <a:highlight>
                  <a:srgbClr val="EFEFEF"/>
                </a:highlight>
              </a:rPr>
              <a:t>[Order] </a:t>
            </a:r>
            <a:r>
              <a:rPr lang="en-US" sz="1000" b="1">
                <a:solidFill>
                  <a:srgbClr val="0000AA"/>
                </a:solidFill>
                <a:highlight>
                  <a:srgbClr val="EFEFEF"/>
                </a:highlight>
              </a:rPr>
              <a:t>AS</a:t>
            </a:r>
            <a:r>
              <a:rPr lang="en-US" sz="1000" b="1">
                <a:solidFill>
                  <a:schemeClr val="dk1"/>
                </a:solidFill>
                <a:highlight>
                  <a:srgbClr val="EFEFEF"/>
                </a:highlight>
              </a:rPr>
              <a:t> o </a:t>
            </a:r>
            <a:r>
              <a:rPr lang="en-US" sz="1000" b="1">
                <a:solidFill>
                  <a:srgbClr val="0000AA"/>
                </a:solidFill>
                <a:highlight>
                  <a:srgbClr val="EFEFEF"/>
                </a:highlight>
              </a:rPr>
              <a:t>ON</a:t>
            </a:r>
            <a:r>
              <a:rPr lang="en-US" sz="1000" b="1">
                <a:solidFill>
                  <a:schemeClr val="dk1"/>
                </a:solidFill>
                <a:highlight>
                  <a:srgbClr val="EFEFEF"/>
                </a:highlight>
              </a:rPr>
              <a:t> s</a:t>
            </a:r>
            <a:r>
              <a:rPr lang="en-US" sz="1000" b="1">
                <a:solidFill>
                  <a:srgbClr val="777777"/>
                </a:solidFill>
                <a:highlight>
                  <a:srgbClr val="EFEFEF"/>
                </a:highlight>
              </a:rPr>
              <a:t>.</a:t>
            </a:r>
            <a:r>
              <a:rPr lang="en-US" sz="1000" b="1">
                <a:solidFill>
                  <a:schemeClr val="dk1"/>
                </a:solidFill>
                <a:highlight>
                  <a:srgbClr val="EFEFEF"/>
                </a:highlight>
              </a:rPr>
              <a:t>ShipperId </a:t>
            </a:r>
            <a:r>
              <a:rPr lang="en-US" sz="1000" b="1">
                <a:solidFill>
                  <a:srgbClr val="777777"/>
                </a:solidFill>
                <a:highlight>
                  <a:srgbClr val="EFEFEF"/>
                </a:highlight>
              </a:rPr>
              <a:t>=</a:t>
            </a:r>
            <a:r>
              <a:rPr lang="en-US" sz="1000" b="1">
                <a:solidFill>
                  <a:schemeClr val="dk1"/>
                </a:solidFill>
                <a:highlight>
                  <a:srgbClr val="EFEFEF"/>
                </a:highlight>
              </a:rPr>
              <a:t> o</a:t>
            </a:r>
            <a:r>
              <a:rPr lang="en-US" sz="1000" b="1">
                <a:solidFill>
                  <a:srgbClr val="777777"/>
                </a:solidFill>
                <a:highlight>
                  <a:srgbClr val="EFEFEF"/>
                </a:highlight>
              </a:rPr>
              <a:t>.</a:t>
            </a:r>
            <a:r>
              <a:rPr lang="en-US" sz="1000" b="1">
                <a:solidFill>
                  <a:schemeClr val="dk1"/>
                </a:solidFill>
                <a:highlight>
                  <a:srgbClr val="EFEFEF"/>
                </a:highlight>
              </a:rPr>
              <a:t>ShipperId</a:t>
            </a:r>
            <a:endParaRPr sz="10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0000AA"/>
                </a:solidFill>
                <a:highlight>
                  <a:srgbClr val="EFEFEF"/>
                </a:highlight>
              </a:rPr>
              <a:t>WHERE</a:t>
            </a:r>
            <a:r>
              <a:rPr lang="en-US" sz="1000" b="1">
                <a:solidFill>
                  <a:schemeClr val="dk1"/>
                </a:solidFill>
                <a:highlight>
                  <a:srgbClr val="EFEFEF"/>
                </a:highlight>
              </a:rPr>
              <a:t> s</a:t>
            </a:r>
            <a:r>
              <a:rPr lang="en-US" sz="1000" b="1">
                <a:solidFill>
                  <a:srgbClr val="777777"/>
                </a:solidFill>
                <a:highlight>
                  <a:srgbClr val="EFEFEF"/>
                </a:highlight>
              </a:rPr>
              <a:t>.</a:t>
            </a:r>
            <a:r>
              <a:rPr lang="en-US" sz="1000" b="1">
                <a:solidFill>
                  <a:schemeClr val="dk1"/>
                </a:solidFill>
                <a:highlight>
                  <a:srgbClr val="EFEFEF"/>
                </a:highlight>
              </a:rPr>
              <a:t>ShipperCompanyName </a:t>
            </a:r>
            <a:r>
              <a:rPr lang="en-US" sz="1000" b="1">
                <a:solidFill>
                  <a:srgbClr val="777777"/>
                </a:solidFill>
                <a:highlight>
                  <a:srgbClr val="EFEFEF"/>
                </a:highlight>
              </a:rPr>
              <a:t>=</a:t>
            </a:r>
            <a:r>
              <a:rPr lang="en-US" sz="1000" b="1">
                <a:solidFill>
                  <a:schemeClr val="dk1"/>
                </a:solidFill>
                <a:highlight>
                  <a:srgbClr val="EFEFEF"/>
                </a:highlight>
              </a:rPr>
              <a:t> </a:t>
            </a:r>
            <a:r>
              <a:rPr lang="en-US" sz="1000" b="1">
                <a:solidFill>
                  <a:srgbClr val="AA0000"/>
                </a:solidFill>
                <a:highlight>
                  <a:srgbClr val="EFEFEF"/>
                </a:highlight>
              </a:rPr>
              <a:t>'Shipper ETYNR'</a:t>
            </a:r>
            <a:endParaRPr sz="1000" b="1">
              <a:solidFill>
                <a:schemeClr val="dk1"/>
              </a:solidFill>
              <a:highlight>
                <a:srgbClr val="EFEFEF"/>
              </a:highlight>
            </a:endParaRPr>
          </a:p>
          <a:p>
            <a:pPr marL="0" lvl="0" indent="0" algn="l" rtl="0">
              <a:spcBef>
                <a:spcPts val="0"/>
              </a:spcBef>
              <a:spcAft>
                <a:spcPts val="0"/>
              </a:spcAft>
              <a:buNone/>
            </a:pPr>
            <a:r>
              <a:rPr lang="en-US" sz="1000" b="1">
                <a:solidFill>
                  <a:srgbClr val="0000AA"/>
                </a:solidFill>
                <a:highlight>
                  <a:srgbClr val="EFEFEF"/>
                </a:highlight>
              </a:rPr>
              <a:t>ORDER</a:t>
            </a:r>
            <a:r>
              <a:rPr lang="en-US" sz="1000" b="1">
                <a:solidFill>
                  <a:schemeClr val="dk1"/>
                </a:solidFill>
                <a:highlight>
                  <a:srgbClr val="EFEFEF"/>
                </a:highlight>
              </a:rPr>
              <a:t> </a:t>
            </a:r>
            <a:r>
              <a:rPr lang="en-US" sz="1000" b="1">
                <a:solidFill>
                  <a:srgbClr val="0000AA"/>
                </a:solidFill>
                <a:highlight>
                  <a:srgbClr val="EFEFEF"/>
                </a:highlight>
              </a:rPr>
              <a:t>BY</a:t>
            </a:r>
            <a:r>
              <a:rPr lang="en-US" sz="1000" b="1">
                <a:solidFill>
                  <a:schemeClr val="dk1"/>
                </a:solidFill>
                <a:highlight>
                  <a:srgbClr val="EFEFEF"/>
                </a:highlight>
              </a:rPr>
              <a:t> o</a:t>
            </a:r>
            <a:r>
              <a:rPr lang="en-US" sz="1000" b="1">
                <a:solidFill>
                  <a:srgbClr val="777777"/>
                </a:solidFill>
                <a:highlight>
                  <a:srgbClr val="EFEFEF"/>
                </a:highlight>
              </a:rPr>
              <a:t>.</a:t>
            </a:r>
            <a:r>
              <a:rPr lang="en-US" sz="1000" b="1">
                <a:solidFill>
                  <a:schemeClr val="dk1"/>
                </a:solidFill>
                <a:highlight>
                  <a:srgbClr val="EFEFEF"/>
                </a:highlight>
              </a:rPr>
              <a:t>CustomerId</a:t>
            </a:r>
            <a:r>
              <a:rPr lang="en-US" sz="1000" b="1">
                <a:solidFill>
                  <a:srgbClr val="777777"/>
                </a:solidFill>
                <a:highlight>
                  <a:srgbClr val="EFEFEF"/>
                </a:highlight>
              </a:rPr>
              <a:t>;;</a:t>
            </a:r>
            <a:endParaRPr sz="18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p:txBody>
      </p:sp>
      <p:pic>
        <p:nvPicPr>
          <p:cNvPr id="228" name="Google Shape;228;g62481681c0_5_10"/>
          <p:cNvPicPr preferRelativeResize="0"/>
          <p:nvPr/>
        </p:nvPicPr>
        <p:blipFill rotWithShape="1">
          <a:blip r:embed="rId3">
            <a:alphaModFix/>
          </a:blip>
          <a:srcRect l="936" r="81875" b="7612"/>
          <a:stretch/>
        </p:blipFill>
        <p:spPr>
          <a:xfrm>
            <a:off x="4886325" y="3697150"/>
            <a:ext cx="1571626" cy="2179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
          <p:cNvSpPr txBox="1"/>
          <p:nvPr/>
        </p:nvSpPr>
        <p:spPr>
          <a:xfrm>
            <a:off x="247301" y="1765775"/>
            <a:ext cx="8842800" cy="4714800"/>
          </a:xfrm>
          <a:prstGeom prst="rect">
            <a:avLst/>
          </a:prstGeom>
          <a:noFill/>
          <a:ln>
            <a:noFill/>
          </a:ln>
        </p:spPr>
        <p:txBody>
          <a:bodyPr spcFirstLastPara="1" wrap="square" lIns="91425" tIns="45700" rIns="91425" bIns="45700" anchor="t" anchorCtr="0">
            <a:normAutofit/>
          </a:bodyPr>
          <a:lstStyle/>
          <a:p>
            <a:pPr marL="0" marR="0" lvl="0" indent="0" algn="l" rtl="0">
              <a:lnSpc>
                <a:spcPct val="150000"/>
              </a:lnSpc>
              <a:spcBef>
                <a:spcPts val="0"/>
              </a:spcBef>
              <a:spcAft>
                <a:spcPts val="0"/>
              </a:spcAft>
              <a:buNone/>
            </a:pPr>
            <a:r>
              <a:rPr lang="en-US" sz="2100">
                <a:solidFill>
                  <a:schemeClr val="dk1"/>
                </a:solidFill>
                <a:latin typeface="Malgun Gothic"/>
                <a:ea typeface="Malgun Gothic"/>
                <a:cs typeface="Malgun Gothic"/>
                <a:sym typeface="Malgun Gothic"/>
              </a:rPr>
              <a:t>Serena Burton      – Video</a:t>
            </a:r>
            <a:endParaRPr sz="2100">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None/>
            </a:pPr>
            <a:r>
              <a:rPr lang="en-US" sz="2100">
                <a:solidFill>
                  <a:schemeClr val="dk1"/>
                </a:solidFill>
                <a:latin typeface="Malgun Gothic"/>
                <a:ea typeface="Malgun Gothic"/>
                <a:cs typeface="Malgun Gothic"/>
                <a:sym typeface="Malgun Gothic"/>
              </a:rPr>
              <a:t>Jerry Chacha        – Meeting Notes</a:t>
            </a:r>
            <a:endParaRPr sz="2100">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None/>
            </a:pPr>
            <a:r>
              <a:rPr lang="en-US" sz="2100">
                <a:solidFill>
                  <a:schemeClr val="dk1"/>
                </a:solidFill>
                <a:latin typeface="Malgun Gothic"/>
                <a:ea typeface="Malgun Gothic"/>
                <a:cs typeface="Malgun Gothic"/>
                <a:sym typeface="Malgun Gothic"/>
              </a:rPr>
              <a:t>Thomas Jimenez   – JDBC, Todo Documentation</a:t>
            </a:r>
            <a:endParaRPr sz="2100">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None/>
            </a:pPr>
            <a:r>
              <a:rPr lang="en-US" sz="2100">
                <a:solidFill>
                  <a:schemeClr val="dk1"/>
                </a:solidFill>
                <a:latin typeface="Malgun Gothic"/>
                <a:ea typeface="Malgun Gothic"/>
                <a:cs typeface="Malgun Gothic"/>
                <a:sym typeface="Malgun Gothic"/>
              </a:rPr>
              <a:t>Jianguo Jin          – Presentation</a:t>
            </a:r>
            <a:endParaRPr sz="2100">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None/>
            </a:pPr>
            <a:r>
              <a:rPr lang="en-US" sz="2100">
                <a:solidFill>
                  <a:schemeClr val="dk1"/>
                </a:solidFill>
                <a:latin typeface="Malgun Gothic"/>
                <a:ea typeface="Malgun Gothic"/>
                <a:cs typeface="Malgun Gothic"/>
                <a:sym typeface="Malgun Gothic"/>
              </a:rPr>
              <a:t>Steven Marmolejo – Project Leader</a:t>
            </a:r>
            <a:endParaRPr sz="2100">
              <a:solidFill>
                <a:schemeClr val="dk1"/>
              </a:solidFill>
              <a:latin typeface="Malgun Gothic"/>
              <a:ea typeface="Malgun Gothic"/>
              <a:cs typeface="Malgun Gothic"/>
              <a:sym typeface="Malgun Gothic"/>
            </a:endParaRPr>
          </a:p>
          <a:p>
            <a:pPr marL="0" marR="0" lvl="0" indent="0" algn="l" rtl="0">
              <a:lnSpc>
                <a:spcPct val="150000"/>
              </a:lnSpc>
              <a:spcBef>
                <a:spcPts val="0"/>
              </a:spcBef>
              <a:spcAft>
                <a:spcPts val="0"/>
              </a:spcAft>
              <a:buNone/>
            </a:pPr>
            <a:r>
              <a:rPr lang="en-US" sz="2100">
                <a:solidFill>
                  <a:schemeClr val="dk1"/>
                </a:solidFill>
                <a:latin typeface="Malgun Gothic"/>
                <a:ea typeface="Malgun Gothic"/>
                <a:cs typeface="Malgun Gothic"/>
                <a:sym typeface="Malgun Gothic"/>
              </a:rPr>
              <a:t>Mudit Prashar      – Project Manager</a:t>
            </a:r>
            <a:endParaRPr sz="2100" b="1">
              <a:solidFill>
                <a:srgbClr val="3F3F3F"/>
              </a:solidFill>
              <a:latin typeface="Arial"/>
              <a:ea typeface="Arial"/>
              <a:cs typeface="Arial"/>
              <a:sym typeface="Arial"/>
            </a:endParaRPr>
          </a:p>
          <a:p>
            <a:pPr marL="333375" marR="0" lvl="0" indent="-333375" algn="l" rtl="0">
              <a:lnSpc>
                <a:spcPct val="175000"/>
              </a:lnSpc>
              <a:spcBef>
                <a:spcPts val="0"/>
              </a:spcBef>
              <a:spcAft>
                <a:spcPts val="0"/>
              </a:spcAft>
              <a:buClr>
                <a:schemeClr val="dk1"/>
              </a:buClr>
              <a:buSzPts val="1600"/>
              <a:buFont typeface="Malgun Gothic"/>
              <a:buNone/>
            </a:pPr>
            <a:endParaRPr sz="1600" b="1">
              <a:solidFill>
                <a:srgbClr val="3F3F3F"/>
              </a:solidFill>
              <a:latin typeface="Arial"/>
              <a:ea typeface="Arial"/>
              <a:cs typeface="Arial"/>
              <a:sym typeface="Arial"/>
            </a:endParaRPr>
          </a:p>
        </p:txBody>
      </p:sp>
      <p:cxnSp>
        <p:nvCxnSpPr>
          <p:cNvPr id="85" name="Google Shape;85;p2"/>
          <p:cNvCxnSpPr/>
          <p:nvPr/>
        </p:nvCxnSpPr>
        <p:spPr>
          <a:xfrm rot="10800000" flipH="1">
            <a:off x="364474" y="3143933"/>
            <a:ext cx="8402700" cy="9000"/>
          </a:xfrm>
          <a:prstGeom prst="straightConnector1">
            <a:avLst/>
          </a:prstGeom>
          <a:noFill/>
          <a:ln w="9525" cap="flat" cmpd="sng">
            <a:solidFill>
              <a:srgbClr val="3F3F3F"/>
            </a:solidFill>
            <a:prstDash val="solid"/>
            <a:round/>
            <a:headEnd type="none" w="sm" len="sm"/>
            <a:tailEnd type="none" w="sm" len="sm"/>
          </a:ln>
        </p:spPr>
      </p:cxnSp>
      <p:cxnSp>
        <p:nvCxnSpPr>
          <p:cNvPr id="86" name="Google Shape;86;p2"/>
          <p:cNvCxnSpPr/>
          <p:nvPr/>
        </p:nvCxnSpPr>
        <p:spPr>
          <a:xfrm>
            <a:off x="367847" y="3641417"/>
            <a:ext cx="8409000" cy="6000"/>
          </a:xfrm>
          <a:prstGeom prst="straightConnector1">
            <a:avLst/>
          </a:prstGeom>
          <a:noFill/>
          <a:ln w="9525" cap="flat" cmpd="sng">
            <a:solidFill>
              <a:srgbClr val="3F3F3F"/>
            </a:solidFill>
            <a:prstDash val="solid"/>
            <a:round/>
            <a:headEnd type="none" w="sm" len="sm"/>
            <a:tailEnd type="none" w="sm" len="sm"/>
          </a:ln>
        </p:spPr>
      </p:cxnSp>
      <p:cxnSp>
        <p:nvCxnSpPr>
          <p:cNvPr id="87" name="Google Shape;87;p2"/>
          <p:cNvCxnSpPr/>
          <p:nvPr/>
        </p:nvCxnSpPr>
        <p:spPr>
          <a:xfrm>
            <a:off x="364474" y="2705380"/>
            <a:ext cx="8412300" cy="1800"/>
          </a:xfrm>
          <a:prstGeom prst="straightConnector1">
            <a:avLst/>
          </a:prstGeom>
          <a:noFill/>
          <a:ln w="9525" cap="flat" cmpd="sng">
            <a:solidFill>
              <a:srgbClr val="3F3F3F"/>
            </a:solidFill>
            <a:prstDash val="solid"/>
            <a:round/>
            <a:headEnd type="none" w="sm" len="sm"/>
            <a:tailEnd type="none" w="sm" len="sm"/>
          </a:ln>
        </p:spPr>
      </p:cxnSp>
      <p:sp>
        <p:nvSpPr>
          <p:cNvPr id="88" name="Google Shape;88;p2"/>
          <p:cNvSpPr txBox="1">
            <a:spLocks noGrp="1"/>
          </p:cNvSpPr>
          <p:nvPr>
            <p:ph type="title"/>
          </p:nvPr>
        </p:nvSpPr>
        <p:spPr>
          <a:xfrm>
            <a:off x="243848" y="152400"/>
            <a:ext cx="8531851" cy="88423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14E"/>
              </a:buClr>
              <a:buSzPts val="2520"/>
              <a:buFont typeface="Arial"/>
              <a:buNone/>
            </a:pPr>
            <a:r>
              <a:rPr lang="en-US" sz="2520" b="1">
                <a:solidFill>
                  <a:srgbClr val="1D314E"/>
                </a:solidFill>
              </a:rPr>
              <a:t>Team Contributions </a:t>
            </a:r>
            <a:endParaRPr sz="2520" b="1">
              <a:solidFill>
                <a:srgbClr val="1D314E"/>
              </a:solidFill>
            </a:endParaRPr>
          </a:p>
        </p:txBody>
      </p:sp>
      <p:cxnSp>
        <p:nvCxnSpPr>
          <p:cNvPr id="89" name="Google Shape;89;p2"/>
          <p:cNvCxnSpPr/>
          <p:nvPr/>
        </p:nvCxnSpPr>
        <p:spPr>
          <a:xfrm rot="10800000" flipH="1">
            <a:off x="364474" y="4122542"/>
            <a:ext cx="8402700" cy="11100"/>
          </a:xfrm>
          <a:prstGeom prst="straightConnector1">
            <a:avLst/>
          </a:prstGeom>
          <a:noFill/>
          <a:ln w="9525" cap="flat" cmpd="sng">
            <a:solidFill>
              <a:srgbClr val="3F3F3F"/>
            </a:solidFill>
            <a:prstDash val="solid"/>
            <a:round/>
            <a:headEnd type="none" w="sm" len="sm"/>
            <a:tailEnd type="none" w="sm" len="sm"/>
          </a:ln>
        </p:spPr>
      </p:cxnSp>
      <p:cxnSp>
        <p:nvCxnSpPr>
          <p:cNvPr id="90" name="Google Shape;90;p2"/>
          <p:cNvCxnSpPr/>
          <p:nvPr/>
        </p:nvCxnSpPr>
        <p:spPr>
          <a:xfrm>
            <a:off x="367847" y="4641639"/>
            <a:ext cx="8427900" cy="3300"/>
          </a:xfrm>
          <a:prstGeom prst="straightConnector1">
            <a:avLst/>
          </a:prstGeom>
          <a:noFill/>
          <a:ln w="9525" cap="flat" cmpd="sng">
            <a:solidFill>
              <a:srgbClr val="3F3F3F"/>
            </a:solidFill>
            <a:prstDash val="solid"/>
            <a:round/>
            <a:headEnd type="none" w="sm" len="sm"/>
            <a:tailEnd type="none" w="sm" len="sm"/>
          </a:ln>
        </p:spPr>
      </p:cxnSp>
      <p:cxnSp>
        <p:nvCxnSpPr>
          <p:cNvPr id="91" name="Google Shape;91;p2"/>
          <p:cNvCxnSpPr/>
          <p:nvPr/>
        </p:nvCxnSpPr>
        <p:spPr>
          <a:xfrm>
            <a:off x="364474" y="2266830"/>
            <a:ext cx="8412300" cy="1800"/>
          </a:xfrm>
          <a:prstGeom prst="straightConnector1">
            <a:avLst/>
          </a:prstGeom>
          <a:noFill/>
          <a:ln w="9525" cap="flat" cmpd="sng">
            <a:solidFill>
              <a:srgbClr val="3F3F3F"/>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62481681c0_5_18"/>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Top 3 Problems </a:t>
            </a:r>
            <a:endParaRPr sz="2800" b="1">
              <a:solidFill>
                <a:srgbClr val="1D314E"/>
              </a:solidFill>
            </a:endParaRPr>
          </a:p>
        </p:txBody>
      </p:sp>
      <p:sp>
        <p:nvSpPr>
          <p:cNvPr id="234" name="Google Shape;234;g62481681c0_5_18"/>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rPr>
              <a:t>Group Member: Jerry Chacha</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Type:Medium</a:t>
            </a:r>
            <a:endParaRPr sz="1800">
              <a:solidFill>
                <a:schemeClr val="dk1"/>
              </a:solidFill>
            </a:endParaRPr>
          </a:p>
          <a:p>
            <a:pPr marL="0" lvl="0" indent="0" algn="l" rtl="0">
              <a:spcBef>
                <a:spcPts val="0"/>
              </a:spcBef>
              <a:spcAft>
                <a:spcPts val="0"/>
              </a:spcAft>
              <a:buSzPts val="1100"/>
              <a:buNone/>
            </a:pPr>
            <a:r>
              <a:rPr lang="en-US" sz="1800">
                <a:solidFill>
                  <a:schemeClr val="dk1"/>
                </a:solidFill>
              </a:rPr>
              <a:t>Top Problem #2</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11: What is the total amount spent,no sales Tax, by a customer on orders placed on January 2013?</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None/>
            </a:pPr>
            <a:r>
              <a:rPr lang="en-US" sz="1800">
                <a:solidFill>
                  <a:schemeClr val="dk1"/>
                </a:solidFill>
              </a:rPr>
              <a:t>Why did I choose this problem for top rating?</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A company may want to see their total cost before sales tax was included on their orders</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You can also change the WHERE clause to look for other months instead of January 2013</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235" name="Google Shape;235;g62481681c0_5_18"/>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r>
              <a:rPr lang="en-US" sz="1000" b="1">
                <a:solidFill>
                  <a:srgbClr val="0000AA"/>
                </a:solidFill>
                <a:highlight>
                  <a:srgbClr val="EFEFEF"/>
                </a:highlight>
              </a:rPr>
              <a:t>USE</a:t>
            </a:r>
            <a:r>
              <a:rPr lang="en-US" sz="1000" b="1">
                <a:solidFill>
                  <a:schemeClr val="dk1"/>
                </a:solidFill>
                <a:highlight>
                  <a:srgbClr val="EFEFEF"/>
                </a:highlight>
              </a:rPr>
              <a:t> WideWorldImporters</a:t>
            </a:r>
            <a:endParaRPr sz="10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endParaRPr sz="10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0000AA"/>
                </a:solidFill>
                <a:highlight>
                  <a:srgbClr val="EFEFEF"/>
                </a:highlight>
              </a:rPr>
              <a:t>SELECT</a:t>
            </a:r>
            <a:r>
              <a:rPr lang="en-US" sz="1000" b="1">
                <a:solidFill>
                  <a:schemeClr val="dk1"/>
                </a:solidFill>
                <a:highlight>
                  <a:srgbClr val="EFEFEF"/>
                </a:highlight>
              </a:rPr>
              <a:t> o</a:t>
            </a:r>
            <a:r>
              <a:rPr lang="en-US" sz="1000" b="1">
                <a:solidFill>
                  <a:srgbClr val="777777"/>
                </a:solidFill>
                <a:highlight>
                  <a:srgbClr val="EFEFEF"/>
                </a:highlight>
              </a:rPr>
              <a:t>.</a:t>
            </a:r>
            <a:r>
              <a:rPr lang="en-US" sz="1000" b="1">
                <a:solidFill>
                  <a:schemeClr val="dk1"/>
                </a:solidFill>
                <a:highlight>
                  <a:srgbClr val="EFEFEF"/>
                </a:highlight>
              </a:rPr>
              <a:t>CustomerID</a:t>
            </a:r>
            <a:endParaRPr sz="10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highlight>
                  <a:srgbClr val="EFEFEF"/>
                </a:highlight>
              </a:rPr>
              <a:t>	</a:t>
            </a:r>
            <a:r>
              <a:rPr lang="en-US" sz="1000" b="1">
                <a:solidFill>
                  <a:srgbClr val="777777"/>
                </a:solidFill>
                <a:highlight>
                  <a:srgbClr val="EFEFEF"/>
                </a:highlight>
              </a:rPr>
              <a:t>,</a:t>
            </a:r>
            <a:r>
              <a:rPr lang="en-US" sz="1000" b="1">
                <a:solidFill>
                  <a:srgbClr val="AA00AA"/>
                </a:solidFill>
                <a:highlight>
                  <a:srgbClr val="EFEFEF"/>
                </a:highlight>
              </a:rPr>
              <a:t>SUM</a:t>
            </a:r>
            <a:r>
              <a:rPr lang="en-US" sz="1000" b="1">
                <a:solidFill>
                  <a:srgbClr val="777777"/>
                </a:solidFill>
                <a:highlight>
                  <a:srgbClr val="EFEFEF"/>
                </a:highlight>
              </a:rPr>
              <a:t>(</a:t>
            </a:r>
            <a:r>
              <a:rPr lang="en-US" sz="1000" b="1">
                <a:solidFill>
                  <a:schemeClr val="dk1"/>
                </a:solidFill>
                <a:highlight>
                  <a:srgbClr val="EFEFEF"/>
                </a:highlight>
              </a:rPr>
              <a:t>ol</a:t>
            </a:r>
            <a:r>
              <a:rPr lang="en-US" sz="1000" b="1">
                <a:solidFill>
                  <a:srgbClr val="777777"/>
                </a:solidFill>
                <a:highlight>
                  <a:srgbClr val="EFEFEF"/>
                </a:highlight>
              </a:rPr>
              <a:t>.</a:t>
            </a:r>
            <a:r>
              <a:rPr lang="en-US" sz="1000" b="1">
                <a:solidFill>
                  <a:schemeClr val="dk1"/>
                </a:solidFill>
                <a:highlight>
                  <a:srgbClr val="EFEFEF"/>
                </a:highlight>
              </a:rPr>
              <a:t>Quantity </a:t>
            </a:r>
            <a:r>
              <a:rPr lang="en-US" sz="1000" b="1">
                <a:solidFill>
                  <a:srgbClr val="777777"/>
                </a:solidFill>
                <a:highlight>
                  <a:srgbClr val="EFEFEF"/>
                </a:highlight>
              </a:rPr>
              <a:t>*</a:t>
            </a:r>
            <a:r>
              <a:rPr lang="en-US" sz="1000" b="1">
                <a:solidFill>
                  <a:schemeClr val="dk1"/>
                </a:solidFill>
                <a:highlight>
                  <a:srgbClr val="EFEFEF"/>
                </a:highlight>
              </a:rPr>
              <a:t> ol</a:t>
            </a:r>
            <a:r>
              <a:rPr lang="en-US" sz="1000" b="1">
                <a:solidFill>
                  <a:srgbClr val="777777"/>
                </a:solidFill>
                <a:highlight>
                  <a:srgbClr val="EFEFEF"/>
                </a:highlight>
              </a:rPr>
              <a:t>.</a:t>
            </a:r>
            <a:r>
              <a:rPr lang="en-US" sz="1000" b="1">
                <a:solidFill>
                  <a:schemeClr val="dk1"/>
                </a:solidFill>
                <a:highlight>
                  <a:srgbClr val="EFEFEF"/>
                </a:highlight>
              </a:rPr>
              <a:t>UnitPrice</a:t>
            </a:r>
            <a:r>
              <a:rPr lang="en-US" sz="1000" b="1">
                <a:solidFill>
                  <a:srgbClr val="777777"/>
                </a:solidFill>
                <a:highlight>
                  <a:srgbClr val="EFEFEF"/>
                </a:highlight>
              </a:rPr>
              <a:t>)</a:t>
            </a:r>
            <a:r>
              <a:rPr lang="en-US" sz="1000" b="1">
                <a:solidFill>
                  <a:schemeClr val="dk1"/>
                </a:solidFill>
                <a:highlight>
                  <a:srgbClr val="EFEFEF"/>
                </a:highlight>
              </a:rPr>
              <a:t> </a:t>
            </a:r>
            <a:r>
              <a:rPr lang="en-US" sz="1000" b="1">
                <a:solidFill>
                  <a:srgbClr val="0000AA"/>
                </a:solidFill>
                <a:highlight>
                  <a:srgbClr val="EFEFEF"/>
                </a:highlight>
              </a:rPr>
              <a:t>AS</a:t>
            </a:r>
            <a:r>
              <a:rPr lang="en-US" sz="1000" b="1">
                <a:solidFill>
                  <a:schemeClr val="dk1"/>
                </a:solidFill>
                <a:highlight>
                  <a:srgbClr val="EFEFEF"/>
                </a:highlight>
              </a:rPr>
              <a:t> TotalSpentBeforeTax</a:t>
            </a:r>
            <a:endParaRPr sz="10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0000AA"/>
                </a:solidFill>
                <a:highlight>
                  <a:srgbClr val="EFEFEF"/>
                </a:highlight>
              </a:rPr>
              <a:t>FROM</a:t>
            </a:r>
            <a:r>
              <a:rPr lang="en-US" sz="1000" b="1">
                <a:solidFill>
                  <a:schemeClr val="dk1"/>
                </a:solidFill>
                <a:highlight>
                  <a:srgbClr val="EFEFEF"/>
                </a:highlight>
              </a:rPr>
              <a:t> Sales</a:t>
            </a:r>
            <a:r>
              <a:rPr lang="en-US" sz="1000" b="1">
                <a:solidFill>
                  <a:srgbClr val="777777"/>
                </a:solidFill>
                <a:highlight>
                  <a:srgbClr val="EFEFEF"/>
                </a:highlight>
              </a:rPr>
              <a:t>.</a:t>
            </a:r>
            <a:r>
              <a:rPr lang="en-US" sz="1000" b="1">
                <a:solidFill>
                  <a:schemeClr val="dk1"/>
                </a:solidFill>
                <a:highlight>
                  <a:srgbClr val="EFEFEF"/>
                </a:highlight>
              </a:rPr>
              <a:t>Orders </a:t>
            </a:r>
            <a:r>
              <a:rPr lang="en-US" sz="1000" b="1">
                <a:solidFill>
                  <a:srgbClr val="0000AA"/>
                </a:solidFill>
                <a:highlight>
                  <a:srgbClr val="EFEFEF"/>
                </a:highlight>
              </a:rPr>
              <a:t>AS</a:t>
            </a:r>
            <a:r>
              <a:rPr lang="en-US" sz="1000" b="1">
                <a:solidFill>
                  <a:schemeClr val="dk1"/>
                </a:solidFill>
                <a:highlight>
                  <a:srgbClr val="EFEFEF"/>
                </a:highlight>
              </a:rPr>
              <a:t> o</a:t>
            </a:r>
            <a:endParaRPr sz="10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0000AA"/>
                </a:solidFill>
                <a:highlight>
                  <a:srgbClr val="EFEFEF"/>
                </a:highlight>
              </a:rPr>
              <a:t>INNER JOIN</a:t>
            </a:r>
            <a:r>
              <a:rPr lang="en-US" sz="1000" b="1">
                <a:solidFill>
                  <a:schemeClr val="dk1"/>
                </a:solidFill>
                <a:highlight>
                  <a:srgbClr val="EFEFEF"/>
                </a:highlight>
              </a:rPr>
              <a:t> Sales</a:t>
            </a:r>
            <a:r>
              <a:rPr lang="en-US" sz="1000" b="1">
                <a:solidFill>
                  <a:srgbClr val="777777"/>
                </a:solidFill>
                <a:highlight>
                  <a:srgbClr val="EFEFEF"/>
                </a:highlight>
              </a:rPr>
              <a:t>.</a:t>
            </a:r>
            <a:r>
              <a:rPr lang="en-US" sz="1000" b="1">
                <a:solidFill>
                  <a:schemeClr val="dk1"/>
                </a:solidFill>
                <a:highlight>
                  <a:srgbClr val="EFEFEF"/>
                </a:highlight>
              </a:rPr>
              <a:t>OrderLines </a:t>
            </a:r>
            <a:r>
              <a:rPr lang="en-US" sz="1000" b="1">
                <a:solidFill>
                  <a:srgbClr val="0000AA"/>
                </a:solidFill>
                <a:highlight>
                  <a:srgbClr val="EFEFEF"/>
                </a:highlight>
              </a:rPr>
              <a:t>AS</a:t>
            </a:r>
            <a:r>
              <a:rPr lang="en-US" sz="1000" b="1">
                <a:solidFill>
                  <a:schemeClr val="dk1"/>
                </a:solidFill>
                <a:highlight>
                  <a:srgbClr val="EFEFEF"/>
                </a:highlight>
              </a:rPr>
              <a:t> ol </a:t>
            </a:r>
            <a:r>
              <a:rPr lang="en-US" sz="1000" b="1">
                <a:solidFill>
                  <a:srgbClr val="0000AA"/>
                </a:solidFill>
                <a:highlight>
                  <a:srgbClr val="EFEFEF"/>
                </a:highlight>
              </a:rPr>
              <a:t>ON</a:t>
            </a:r>
            <a:r>
              <a:rPr lang="en-US" sz="1000" b="1">
                <a:solidFill>
                  <a:schemeClr val="dk1"/>
                </a:solidFill>
                <a:highlight>
                  <a:srgbClr val="EFEFEF"/>
                </a:highlight>
              </a:rPr>
              <a:t> o</a:t>
            </a:r>
            <a:r>
              <a:rPr lang="en-US" sz="1000" b="1">
                <a:solidFill>
                  <a:srgbClr val="777777"/>
                </a:solidFill>
                <a:highlight>
                  <a:srgbClr val="EFEFEF"/>
                </a:highlight>
              </a:rPr>
              <a:t>.</a:t>
            </a:r>
            <a:r>
              <a:rPr lang="en-US" sz="1000" b="1">
                <a:solidFill>
                  <a:schemeClr val="dk1"/>
                </a:solidFill>
                <a:highlight>
                  <a:srgbClr val="EFEFEF"/>
                </a:highlight>
              </a:rPr>
              <a:t>OrderID </a:t>
            </a:r>
            <a:r>
              <a:rPr lang="en-US" sz="1000" b="1">
                <a:solidFill>
                  <a:srgbClr val="777777"/>
                </a:solidFill>
                <a:highlight>
                  <a:srgbClr val="EFEFEF"/>
                </a:highlight>
              </a:rPr>
              <a:t>=</a:t>
            </a:r>
            <a:r>
              <a:rPr lang="en-US" sz="1000" b="1">
                <a:solidFill>
                  <a:schemeClr val="dk1"/>
                </a:solidFill>
                <a:highlight>
                  <a:srgbClr val="EFEFEF"/>
                </a:highlight>
              </a:rPr>
              <a:t> ol</a:t>
            </a:r>
            <a:r>
              <a:rPr lang="en-US" sz="1000" b="1">
                <a:solidFill>
                  <a:srgbClr val="777777"/>
                </a:solidFill>
                <a:highlight>
                  <a:srgbClr val="EFEFEF"/>
                </a:highlight>
              </a:rPr>
              <a:t>.</a:t>
            </a:r>
            <a:r>
              <a:rPr lang="en-US" sz="1000" b="1">
                <a:solidFill>
                  <a:schemeClr val="dk1"/>
                </a:solidFill>
                <a:highlight>
                  <a:srgbClr val="EFEFEF"/>
                </a:highlight>
              </a:rPr>
              <a:t>OrderID</a:t>
            </a:r>
            <a:endParaRPr sz="10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0000AA"/>
                </a:solidFill>
                <a:highlight>
                  <a:srgbClr val="EFEFEF"/>
                </a:highlight>
              </a:rPr>
              <a:t>WHERE</a:t>
            </a:r>
            <a:r>
              <a:rPr lang="en-US" sz="1000" b="1">
                <a:solidFill>
                  <a:schemeClr val="dk1"/>
                </a:solidFill>
                <a:highlight>
                  <a:srgbClr val="EFEFEF"/>
                </a:highlight>
              </a:rPr>
              <a:t> o</a:t>
            </a:r>
            <a:r>
              <a:rPr lang="en-US" sz="1000" b="1">
                <a:solidFill>
                  <a:srgbClr val="777777"/>
                </a:solidFill>
                <a:highlight>
                  <a:srgbClr val="EFEFEF"/>
                </a:highlight>
              </a:rPr>
              <a:t>.</a:t>
            </a:r>
            <a:r>
              <a:rPr lang="en-US" sz="1000" b="1">
                <a:solidFill>
                  <a:schemeClr val="dk1"/>
                </a:solidFill>
                <a:highlight>
                  <a:srgbClr val="EFEFEF"/>
                </a:highlight>
              </a:rPr>
              <a:t>OrderDate </a:t>
            </a:r>
            <a:r>
              <a:rPr lang="en-US" sz="1000" b="1">
                <a:solidFill>
                  <a:srgbClr val="0000AA"/>
                </a:solidFill>
                <a:highlight>
                  <a:srgbClr val="EFEFEF"/>
                </a:highlight>
              </a:rPr>
              <a:t>BETWEEN</a:t>
            </a:r>
            <a:r>
              <a:rPr lang="en-US" sz="1000" b="1">
                <a:solidFill>
                  <a:schemeClr val="dk1"/>
                </a:solidFill>
                <a:highlight>
                  <a:srgbClr val="EFEFEF"/>
                </a:highlight>
              </a:rPr>
              <a:t> </a:t>
            </a:r>
            <a:r>
              <a:rPr lang="en-US" sz="1000" b="1">
                <a:solidFill>
                  <a:srgbClr val="AA0000"/>
                </a:solidFill>
                <a:highlight>
                  <a:srgbClr val="EFEFEF"/>
                </a:highlight>
              </a:rPr>
              <a:t>'20130101'</a:t>
            </a:r>
            <a:endParaRPr sz="10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chemeClr val="dk1"/>
                </a:solidFill>
                <a:highlight>
                  <a:srgbClr val="EFEFEF"/>
                </a:highlight>
              </a:rPr>
              <a:t>		</a:t>
            </a:r>
            <a:r>
              <a:rPr lang="en-US" sz="1000" b="1">
                <a:solidFill>
                  <a:srgbClr val="0000AA"/>
                </a:solidFill>
                <a:highlight>
                  <a:srgbClr val="EFEFEF"/>
                </a:highlight>
              </a:rPr>
              <a:t>AND</a:t>
            </a:r>
            <a:r>
              <a:rPr lang="en-US" sz="1000" b="1">
                <a:solidFill>
                  <a:schemeClr val="dk1"/>
                </a:solidFill>
                <a:highlight>
                  <a:srgbClr val="EFEFEF"/>
                </a:highlight>
              </a:rPr>
              <a:t> </a:t>
            </a:r>
            <a:r>
              <a:rPr lang="en-US" sz="1000" b="1">
                <a:solidFill>
                  <a:srgbClr val="AA0000"/>
                </a:solidFill>
                <a:highlight>
                  <a:srgbClr val="EFEFEF"/>
                </a:highlight>
              </a:rPr>
              <a:t>'20130131'</a:t>
            </a:r>
            <a:endParaRPr sz="10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0000AA"/>
                </a:solidFill>
                <a:highlight>
                  <a:srgbClr val="EFEFEF"/>
                </a:highlight>
              </a:rPr>
              <a:t>GROUP</a:t>
            </a:r>
            <a:r>
              <a:rPr lang="en-US" sz="1000" b="1">
                <a:solidFill>
                  <a:schemeClr val="dk1"/>
                </a:solidFill>
                <a:highlight>
                  <a:srgbClr val="EFEFEF"/>
                </a:highlight>
              </a:rPr>
              <a:t> </a:t>
            </a:r>
            <a:r>
              <a:rPr lang="en-US" sz="1000" b="1">
                <a:solidFill>
                  <a:srgbClr val="0000AA"/>
                </a:solidFill>
                <a:highlight>
                  <a:srgbClr val="EFEFEF"/>
                </a:highlight>
              </a:rPr>
              <a:t>BY</a:t>
            </a:r>
            <a:r>
              <a:rPr lang="en-US" sz="1000" b="1">
                <a:solidFill>
                  <a:schemeClr val="dk1"/>
                </a:solidFill>
                <a:highlight>
                  <a:srgbClr val="EFEFEF"/>
                </a:highlight>
              </a:rPr>
              <a:t> o</a:t>
            </a:r>
            <a:r>
              <a:rPr lang="en-US" sz="1000" b="1">
                <a:solidFill>
                  <a:srgbClr val="777777"/>
                </a:solidFill>
                <a:highlight>
                  <a:srgbClr val="EFEFEF"/>
                </a:highlight>
              </a:rPr>
              <a:t>.</a:t>
            </a:r>
            <a:r>
              <a:rPr lang="en-US" sz="1000" b="1">
                <a:solidFill>
                  <a:schemeClr val="dk1"/>
                </a:solidFill>
                <a:highlight>
                  <a:srgbClr val="EFEFEF"/>
                </a:highlight>
              </a:rPr>
              <a:t>CustomerID</a:t>
            </a:r>
            <a:endParaRPr sz="10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0000AA"/>
                </a:solidFill>
                <a:highlight>
                  <a:srgbClr val="EFEFEF"/>
                </a:highlight>
              </a:rPr>
              <a:t>ORDER</a:t>
            </a:r>
            <a:r>
              <a:rPr lang="en-US" sz="1000" b="1">
                <a:solidFill>
                  <a:schemeClr val="dk1"/>
                </a:solidFill>
                <a:highlight>
                  <a:srgbClr val="EFEFEF"/>
                </a:highlight>
              </a:rPr>
              <a:t> </a:t>
            </a:r>
            <a:r>
              <a:rPr lang="en-US" sz="1000" b="1">
                <a:solidFill>
                  <a:srgbClr val="0000AA"/>
                </a:solidFill>
                <a:highlight>
                  <a:srgbClr val="EFEFEF"/>
                </a:highlight>
              </a:rPr>
              <a:t>BY</a:t>
            </a:r>
            <a:r>
              <a:rPr lang="en-US" sz="1000" b="1">
                <a:solidFill>
                  <a:schemeClr val="dk1"/>
                </a:solidFill>
                <a:highlight>
                  <a:srgbClr val="EFEFEF"/>
                </a:highlight>
              </a:rPr>
              <a:t> o</a:t>
            </a:r>
            <a:r>
              <a:rPr lang="en-US" sz="1000" b="1">
                <a:solidFill>
                  <a:srgbClr val="777777"/>
                </a:solidFill>
                <a:highlight>
                  <a:srgbClr val="EFEFEF"/>
                </a:highlight>
              </a:rPr>
              <a:t>.</a:t>
            </a:r>
            <a:r>
              <a:rPr lang="en-US" sz="1000" b="1">
                <a:solidFill>
                  <a:schemeClr val="dk1"/>
                </a:solidFill>
                <a:highlight>
                  <a:srgbClr val="EFEFEF"/>
                </a:highlight>
              </a:rPr>
              <a:t>CustomerID</a:t>
            </a:r>
            <a:r>
              <a:rPr lang="en-US" sz="1000" b="1">
                <a:solidFill>
                  <a:srgbClr val="777777"/>
                </a:solidFill>
                <a:highlight>
                  <a:srgbClr val="EFEFEF"/>
                </a:highlight>
              </a:rPr>
              <a:t>;</a:t>
            </a:r>
            <a:endParaRPr sz="1000" b="1">
              <a:solidFill>
                <a:srgbClr val="0000AA"/>
              </a:solidFill>
              <a:highlight>
                <a:srgbClr val="EFEFEF"/>
              </a:highlight>
            </a:endParaRPr>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p:txBody>
      </p:sp>
      <p:pic>
        <p:nvPicPr>
          <p:cNvPr id="236" name="Google Shape;236;g62481681c0_5_18"/>
          <p:cNvPicPr preferRelativeResize="0"/>
          <p:nvPr/>
        </p:nvPicPr>
        <p:blipFill rotWithShape="1">
          <a:blip r:embed="rId3">
            <a:alphaModFix/>
          </a:blip>
          <a:srcRect r="85416" b="13292"/>
          <a:stretch/>
        </p:blipFill>
        <p:spPr>
          <a:xfrm>
            <a:off x="4810125" y="4136300"/>
            <a:ext cx="1333501" cy="200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62481681c0_4_6"/>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Top 3 Problems </a:t>
            </a:r>
            <a:endParaRPr sz="2800" b="1">
              <a:solidFill>
                <a:srgbClr val="1D314E"/>
              </a:solidFill>
            </a:endParaRPr>
          </a:p>
        </p:txBody>
      </p:sp>
      <p:sp>
        <p:nvSpPr>
          <p:cNvPr id="242" name="Google Shape;242;g62481681c0_4_6"/>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Jerry Chacha</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Type:Complex </a:t>
            </a:r>
            <a:endParaRPr sz="1800">
              <a:solidFill>
                <a:schemeClr val="dk1"/>
              </a:solidFill>
            </a:endParaRPr>
          </a:p>
          <a:p>
            <a:pPr marL="0" lvl="0" indent="0" algn="l" rtl="0">
              <a:spcBef>
                <a:spcPts val="0"/>
              </a:spcBef>
              <a:spcAft>
                <a:spcPts val="0"/>
              </a:spcAft>
              <a:buSzPts val="1100"/>
              <a:buNone/>
            </a:pPr>
            <a:r>
              <a:rPr lang="en-US" sz="1800">
                <a:solidFill>
                  <a:schemeClr val="dk1"/>
                </a:solidFill>
              </a:rPr>
              <a:t>Top Problem #3</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12: Find the total orders placed by Customers in Great Britain in 2013 and group orders by the 2013 fiscal year</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None/>
            </a:pPr>
            <a:r>
              <a:rPr lang="en-US" sz="1800">
                <a:solidFill>
                  <a:schemeClr val="dk1"/>
                </a:solidFill>
              </a:rPr>
              <a:t>Why did I choose this problem for top rating?</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It is easier to understand the output for individuals who want to read the total amount of orders placed by Quarters of a fiscal year rather than individual months</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243" name="Google Shape;243;g62481681c0_4_6"/>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r>
              <a:rPr lang="en-US" sz="900" b="1">
                <a:solidFill>
                  <a:srgbClr val="0000AA"/>
                </a:solidFill>
                <a:highlight>
                  <a:srgbClr val="EFEFEF"/>
                </a:highlight>
              </a:rPr>
              <a:t>USE</a:t>
            </a:r>
            <a:r>
              <a:rPr lang="en-US" sz="900" b="1">
                <a:solidFill>
                  <a:schemeClr val="dk1"/>
                </a:solidFill>
                <a:highlight>
                  <a:srgbClr val="EFEFEF"/>
                </a:highlight>
              </a:rPr>
              <a:t> AdventureWorksDW2016</a:t>
            </a:r>
            <a:r>
              <a:rPr lang="en-US" sz="900" b="1">
                <a:solidFill>
                  <a:srgbClr val="777777"/>
                </a:solidFill>
                <a:highlight>
                  <a:srgbClr val="EFEFEF"/>
                </a:highlight>
              </a:rPr>
              <a:t>;</a:t>
            </a:r>
            <a:endParaRPr sz="9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900" b="1">
                <a:solidFill>
                  <a:srgbClr val="0000AA"/>
                </a:solidFill>
                <a:highlight>
                  <a:srgbClr val="EFEFEF"/>
                </a:highlight>
              </a:rPr>
              <a:t>SELECT</a:t>
            </a:r>
            <a:r>
              <a:rPr lang="en-US" sz="900" b="1">
                <a:solidFill>
                  <a:schemeClr val="dk1"/>
                </a:solidFill>
                <a:highlight>
                  <a:srgbClr val="EFEFEF"/>
                </a:highlight>
              </a:rPr>
              <a:t> i</a:t>
            </a:r>
            <a:r>
              <a:rPr lang="en-US" sz="900" b="1">
                <a:solidFill>
                  <a:srgbClr val="777777"/>
                </a:solidFill>
                <a:highlight>
                  <a:srgbClr val="EFEFEF"/>
                </a:highlight>
              </a:rPr>
              <a:t>.</a:t>
            </a:r>
            <a:r>
              <a:rPr lang="en-US" sz="900" b="1">
                <a:solidFill>
                  <a:schemeClr val="dk1"/>
                </a:solidFill>
                <a:highlight>
                  <a:srgbClr val="EFEFEF"/>
                </a:highlight>
              </a:rPr>
              <a:t>CustomerKey</a:t>
            </a:r>
            <a:endParaRPr sz="9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900" b="1">
                <a:solidFill>
                  <a:schemeClr val="dk1"/>
                </a:solidFill>
                <a:highlight>
                  <a:srgbClr val="EFEFEF"/>
                </a:highlight>
              </a:rPr>
              <a:t>	</a:t>
            </a:r>
            <a:r>
              <a:rPr lang="en-US" sz="900" b="1">
                <a:solidFill>
                  <a:srgbClr val="777777"/>
                </a:solidFill>
                <a:highlight>
                  <a:srgbClr val="EFEFEF"/>
                </a:highlight>
              </a:rPr>
              <a:t>,</a:t>
            </a:r>
            <a:r>
              <a:rPr lang="en-US" sz="900" b="1">
                <a:solidFill>
                  <a:srgbClr val="AA00AA"/>
                </a:solidFill>
                <a:highlight>
                  <a:srgbClr val="EFEFEF"/>
                </a:highlight>
              </a:rPr>
              <a:t>COUNT</a:t>
            </a:r>
            <a:r>
              <a:rPr lang="en-US" sz="900" b="1">
                <a:solidFill>
                  <a:srgbClr val="777777"/>
                </a:solidFill>
                <a:highlight>
                  <a:srgbClr val="EFEFEF"/>
                </a:highlight>
              </a:rPr>
              <a:t>(</a:t>
            </a:r>
            <a:r>
              <a:rPr lang="en-US" sz="900" b="1">
                <a:solidFill>
                  <a:schemeClr val="dk1"/>
                </a:solidFill>
                <a:highlight>
                  <a:srgbClr val="EFEFEF"/>
                </a:highlight>
              </a:rPr>
              <a:t>i</a:t>
            </a:r>
            <a:r>
              <a:rPr lang="en-US" sz="900" b="1">
                <a:solidFill>
                  <a:srgbClr val="777777"/>
                </a:solidFill>
                <a:highlight>
                  <a:srgbClr val="EFEFEF"/>
                </a:highlight>
              </a:rPr>
              <a:t>.</a:t>
            </a:r>
            <a:r>
              <a:rPr lang="en-US" sz="900" b="1">
                <a:solidFill>
                  <a:schemeClr val="dk1"/>
                </a:solidFill>
                <a:highlight>
                  <a:srgbClr val="EFEFEF"/>
                </a:highlight>
              </a:rPr>
              <a:t>SalesAmount</a:t>
            </a:r>
            <a:r>
              <a:rPr lang="en-US" sz="900" b="1">
                <a:solidFill>
                  <a:srgbClr val="777777"/>
                </a:solidFill>
                <a:highlight>
                  <a:srgbClr val="EFEFEF"/>
                </a:highlight>
              </a:rPr>
              <a:t>)</a:t>
            </a:r>
            <a:r>
              <a:rPr lang="en-US" sz="900" b="1">
                <a:solidFill>
                  <a:schemeClr val="dk1"/>
                </a:solidFill>
                <a:highlight>
                  <a:srgbClr val="EFEFEF"/>
                </a:highlight>
              </a:rPr>
              <a:t> </a:t>
            </a:r>
            <a:r>
              <a:rPr lang="en-US" sz="900" b="1">
                <a:solidFill>
                  <a:srgbClr val="0000AA"/>
                </a:solidFill>
                <a:highlight>
                  <a:srgbClr val="EFEFEF"/>
                </a:highlight>
              </a:rPr>
              <a:t>AS</a:t>
            </a:r>
            <a:r>
              <a:rPr lang="en-US" sz="900" b="1">
                <a:solidFill>
                  <a:schemeClr val="dk1"/>
                </a:solidFill>
                <a:highlight>
                  <a:srgbClr val="EFEFEF"/>
                </a:highlight>
              </a:rPr>
              <a:t> TotalSalesAmount</a:t>
            </a:r>
            <a:endParaRPr sz="9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900" b="1">
                <a:solidFill>
                  <a:schemeClr val="dk1"/>
                </a:solidFill>
                <a:highlight>
                  <a:srgbClr val="EFEFEF"/>
                </a:highlight>
              </a:rPr>
              <a:t>	</a:t>
            </a:r>
            <a:r>
              <a:rPr lang="en-US" sz="900" b="1">
                <a:solidFill>
                  <a:srgbClr val="777777"/>
                </a:solidFill>
                <a:highlight>
                  <a:srgbClr val="EFEFEF"/>
                </a:highlight>
              </a:rPr>
              <a:t>,</a:t>
            </a:r>
            <a:r>
              <a:rPr lang="en-US" sz="900" b="1">
                <a:solidFill>
                  <a:schemeClr val="dk1"/>
                </a:solidFill>
                <a:highlight>
                  <a:srgbClr val="EFEFEF"/>
                </a:highlight>
              </a:rPr>
              <a:t>dbo</a:t>
            </a:r>
            <a:r>
              <a:rPr lang="en-US" sz="900" b="1">
                <a:solidFill>
                  <a:srgbClr val="777777"/>
                </a:solidFill>
                <a:highlight>
                  <a:srgbClr val="EFEFEF"/>
                </a:highlight>
              </a:rPr>
              <a:t>.</a:t>
            </a:r>
            <a:r>
              <a:rPr lang="en-US" sz="900" b="1">
                <a:solidFill>
                  <a:schemeClr val="dk1"/>
                </a:solidFill>
                <a:highlight>
                  <a:srgbClr val="EFEFEF"/>
                </a:highlight>
              </a:rPr>
              <a:t>findQuater</a:t>
            </a:r>
            <a:r>
              <a:rPr lang="en-US" sz="900" b="1">
                <a:solidFill>
                  <a:srgbClr val="777777"/>
                </a:solidFill>
                <a:highlight>
                  <a:srgbClr val="EFEFEF"/>
                </a:highlight>
              </a:rPr>
              <a:t>(</a:t>
            </a:r>
            <a:r>
              <a:rPr lang="en-US" sz="900" b="1">
                <a:solidFill>
                  <a:schemeClr val="dk1"/>
                </a:solidFill>
                <a:highlight>
                  <a:srgbClr val="EFEFEF"/>
                </a:highlight>
              </a:rPr>
              <a:t>i</a:t>
            </a:r>
            <a:r>
              <a:rPr lang="en-US" sz="900" b="1">
                <a:solidFill>
                  <a:srgbClr val="777777"/>
                </a:solidFill>
                <a:highlight>
                  <a:srgbClr val="EFEFEF"/>
                </a:highlight>
              </a:rPr>
              <a:t>.</a:t>
            </a:r>
            <a:r>
              <a:rPr lang="en-US" sz="900" b="1">
                <a:solidFill>
                  <a:schemeClr val="dk1"/>
                </a:solidFill>
                <a:highlight>
                  <a:srgbClr val="EFEFEF"/>
                </a:highlight>
              </a:rPr>
              <a:t>OrderDate</a:t>
            </a:r>
            <a:r>
              <a:rPr lang="en-US" sz="900" b="1">
                <a:solidFill>
                  <a:srgbClr val="777777"/>
                </a:solidFill>
                <a:highlight>
                  <a:srgbClr val="EFEFEF"/>
                </a:highlight>
              </a:rPr>
              <a:t>)</a:t>
            </a:r>
            <a:r>
              <a:rPr lang="en-US" sz="900" b="1">
                <a:solidFill>
                  <a:schemeClr val="dk1"/>
                </a:solidFill>
                <a:highlight>
                  <a:srgbClr val="EFEFEF"/>
                </a:highlight>
              </a:rPr>
              <a:t> </a:t>
            </a:r>
            <a:r>
              <a:rPr lang="en-US" sz="900" b="1">
                <a:solidFill>
                  <a:srgbClr val="0000AA"/>
                </a:solidFill>
                <a:highlight>
                  <a:srgbClr val="EFEFEF"/>
                </a:highlight>
              </a:rPr>
              <a:t>AS</a:t>
            </a:r>
            <a:r>
              <a:rPr lang="en-US" sz="900" b="1">
                <a:solidFill>
                  <a:schemeClr val="dk1"/>
                </a:solidFill>
                <a:highlight>
                  <a:srgbClr val="EFEFEF"/>
                </a:highlight>
              </a:rPr>
              <a:t> Quarter</a:t>
            </a:r>
            <a:endParaRPr sz="9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900" b="1">
                <a:solidFill>
                  <a:schemeClr val="dk1"/>
                </a:solidFill>
                <a:highlight>
                  <a:srgbClr val="EFEFEF"/>
                </a:highlight>
              </a:rPr>
              <a:t>	</a:t>
            </a:r>
            <a:r>
              <a:rPr lang="en-US" sz="900" b="1">
                <a:solidFill>
                  <a:srgbClr val="777777"/>
                </a:solidFill>
                <a:highlight>
                  <a:srgbClr val="EFEFEF"/>
                </a:highlight>
              </a:rPr>
              <a:t>,</a:t>
            </a:r>
            <a:r>
              <a:rPr lang="en-US" sz="900" b="1">
                <a:solidFill>
                  <a:schemeClr val="dk1"/>
                </a:solidFill>
                <a:highlight>
                  <a:srgbClr val="EFEFEF"/>
                </a:highlight>
              </a:rPr>
              <a:t>g</a:t>
            </a:r>
            <a:r>
              <a:rPr lang="en-US" sz="900" b="1">
                <a:solidFill>
                  <a:srgbClr val="777777"/>
                </a:solidFill>
                <a:highlight>
                  <a:srgbClr val="EFEFEF"/>
                </a:highlight>
              </a:rPr>
              <a:t>.</a:t>
            </a:r>
            <a:r>
              <a:rPr lang="en-US" sz="900" b="1">
                <a:solidFill>
                  <a:schemeClr val="dk1"/>
                </a:solidFill>
                <a:highlight>
                  <a:srgbClr val="EFEFEF"/>
                </a:highlight>
              </a:rPr>
              <a:t>City</a:t>
            </a:r>
            <a:endParaRPr sz="9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900" b="1">
                <a:solidFill>
                  <a:srgbClr val="0000AA"/>
                </a:solidFill>
                <a:highlight>
                  <a:srgbClr val="EFEFEF"/>
                </a:highlight>
              </a:rPr>
              <a:t>FROM</a:t>
            </a:r>
            <a:r>
              <a:rPr lang="en-US" sz="900" b="1">
                <a:solidFill>
                  <a:schemeClr val="dk1"/>
                </a:solidFill>
                <a:highlight>
                  <a:srgbClr val="EFEFEF"/>
                </a:highlight>
              </a:rPr>
              <a:t> dbo</a:t>
            </a:r>
            <a:r>
              <a:rPr lang="en-US" sz="900" b="1">
                <a:solidFill>
                  <a:srgbClr val="777777"/>
                </a:solidFill>
                <a:highlight>
                  <a:srgbClr val="EFEFEF"/>
                </a:highlight>
              </a:rPr>
              <a:t>.</a:t>
            </a:r>
            <a:r>
              <a:rPr lang="en-US" sz="900" b="1">
                <a:solidFill>
                  <a:schemeClr val="dk1"/>
                </a:solidFill>
                <a:highlight>
                  <a:srgbClr val="EFEFEF"/>
                </a:highlight>
              </a:rPr>
              <a:t>FactInternetSales </a:t>
            </a:r>
            <a:r>
              <a:rPr lang="en-US" sz="900" b="1">
                <a:solidFill>
                  <a:srgbClr val="0000AA"/>
                </a:solidFill>
                <a:highlight>
                  <a:srgbClr val="EFEFEF"/>
                </a:highlight>
              </a:rPr>
              <a:t>AS</a:t>
            </a:r>
            <a:r>
              <a:rPr lang="en-US" sz="900" b="1">
                <a:solidFill>
                  <a:schemeClr val="dk1"/>
                </a:solidFill>
                <a:highlight>
                  <a:srgbClr val="EFEFEF"/>
                </a:highlight>
              </a:rPr>
              <a:t> i</a:t>
            </a:r>
            <a:endParaRPr sz="9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900" b="1">
                <a:solidFill>
                  <a:srgbClr val="0000AA"/>
                </a:solidFill>
                <a:highlight>
                  <a:srgbClr val="EFEFEF"/>
                </a:highlight>
              </a:rPr>
              <a:t>INNER JOIN</a:t>
            </a:r>
            <a:r>
              <a:rPr lang="en-US" sz="900" b="1">
                <a:solidFill>
                  <a:schemeClr val="dk1"/>
                </a:solidFill>
                <a:highlight>
                  <a:srgbClr val="EFEFEF"/>
                </a:highlight>
              </a:rPr>
              <a:t> dbo</a:t>
            </a:r>
            <a:r>
              <a:rPr lang="en-US" sz="900" b="1">
                <a:solidFill>
                  <a:srgbClr val="777777"/>
                </a:solidFill>
                <a:highlight>
                  <a:srgbClr val="EFEFEF"/>
                </a:highlight>
              </a:rPr>
              <a:t>.</a:t>
            </a:r>
            <a:r>
              <a:rPr lang="en-US" sz="900" b="1">
                <a:solidFill>
                  <a:schemeClr val="dk1"/>
                </a:solidFill>
                <a:highlight>
                  <a:srgbClr val="EFEFEF"/>
                </a:highlight>
              </a:rPr>
              <a:t>DimCustomer </a:t>
            </a:r>
            <a:r>
              <a:rPr lang="en-US" sz="900" b="1">
                <a:solidFill>
                  <a:srgbClr val="0000AA"/>
                </a:solidFill>
                <a:highlight>
                  <a:srgbClr val="EFEFEF"/>
                </a:highlight>
              </a:rPr>
              <a:t>AS</a:t>
            </a:r>
            <a:r>
              <a:rPr lang="en-US" sz="900" b="1">
                <a:solidFill>
                  <a:schemeClr val="dk1"/>
                </a:solidFill>
                <a:highlight>
                  <a:srgbClr val="EFEFEF"/>
                </a:highlight>
              </a:rPr>
              <a:t> c </a:t>
            </a:r>
            <a:r>
              <a:rPr lang="en-US" sz="900" b="1">
                <a:solidFill>
                  <a:srgbClr val="0000AA"/>
                </a:solidFill>
                <a:highlight>
                  <a:srgbClr val="EFEFEF"/>
                </a:highlight>
              </a:rPr>
              <a:t>ON</a:t>
            </a:r>
            <a:r>
              <a:rPr lang="en-US" sz="900" b="1">
                <a:solidFill>
                  <a:schemeClr val="dk1"/>
                </a:solidFill>
                <a:highlight>
                  <a:srgbClr val="EFEFEF"/>
                </a:highlight>
              </a:rPr>
              <a:t> i</a:t>
            </a:r>
            <a:r>
              <a:rPr lang="en-US" sz="900" b="1">
                <a:solidFill>
                  <a:srgbClr val="777777"/>
                </a:solidFill>
                <a:highlight>
                  <a:srgbClr val="EFEFEF"/>
                </a:highlight>
              </a:rPr>
              <a:t>.</a:t>
            </a:r>
            <a:r>
              <a:rPr lang="en-US" sz="900" b="1">
                <a:solidFill>
                  <a:schemeClr val="dk1"/>
                </a:solidFill>
                <a:highlight>
                  <a:srgbClr val="EFEFEF"/>
                </a:highlight>
              </a:rPr>
              <a:t>CustomerKey </a:t>
            </a:r>
            <a:r>
              <a:rPr lang="en-US" sz="900" b="1">
                <a:solidFill>
                  <a:srgbClr val="777777"/>
                </a:solidFill>
                <a:highlight>
                  <a:srgbClr val="EFEFEF"/>
                </a:highlight>
              </a:rPr>
              <a:t>=</a:t>
            </a:r>
            <a:r>
              <a:rPr lang="en-US" sz="900" b="1">
                <a:solidFill>
                  <a:schemeClr val="dk1"/>
                </a:solidFill>
                <a:highlight>
                  <a:srgbClr val="EFEFEF"/>
                </a:highlight>
              </a:rPr>
              <a:t> c</a:t>
            </a:r>
            <a:r>
              <a:rPr lang="en-US" sz="900" b="1">
                <a:solidFill>
                  <a:srgbClr val="777777"/>
                </a:solidFill>
                <a:highlight>
                  <a:srgbClr val="EFEFEF"/>
                </a:highlight>
              </a:rPr>
              <a:t>.</a:t>
            </a:r>
            <a:r>
              <a:rPr lang="en-US" sz="900" b="1">
                <a:solidFill>
                  <a:schemeClr val="dk1"/>
                </a:solidFill>
                <a:highlight>
                  <a:srgbClr val="EFEFEF"/>
                </a:highlight>
              </a:rPr>
              <a:t>CustomerKey</a:t>
            </a:r>
            <a:endParaRPr sz="9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900" b="1">
                <a:solidFill>
                  <a:srgbClr val="0000AA"/>
                </a:solidFill>
                <a:highlight>
                  <a:srgbClr val="EFEFEF"/>
                </a:highlight>
              </a:rPr>
              <a:t>INNER JOIN</a:t>
            </a:r>
            <a:r>
              <a:rPr lang="en-US" sz="900" b="1">
                <a:solidFill>
                  <a:schemeClr val="dk1"/>
                </a:solidFill>
                <a:highlight>
                  <a:srgbClr val="EFEFEF"/>
                </a:highlight>
              </a:rPr>
              <a:t> dbo</a:t>
            </a:r>
            <a:r>
              <a:rPr lang="en-US" sz="900" b="1">
                <a:solidFill>
                  <a:srgbClr val="777777"/>
                </a:solidFill>
                <a:highlight>
                  <a:srgbClr val="EFEFEF"/>
                </a:highlight>
              </a:rPr>
              <a:t>.</a:t>
            </a:r>
            <a:r>
              <a:rPr lang="en-US" sz="900" b="1">
                <a:solidFill>
                  <a:schemeClr val="dk1"/>
                </a:solidFill>
                <a:highlight>
                  <a:srgbClr val="EFEFEF"/>
                </a:highlight>
              </a:rPr>
              <a:t>DimGeography </a:t>
            </a:r>
            <a:r>
              <a:rPr lang="en-US" sz="900" b="1">
                <a:solidFill>
                  <a:srgbClr val="0000AA"/>
                </a:solidFill>
                <a:highlight>
                  <a:srgbClr val="EFEFEF"/>
                </a:highlight>
              </a:rPr>
              <a:t>AS</a:t>
            </a:r>
            <a:r>
              <a:rPr lang="en-US" sz="900" b="1">
                <a:solidFill>
                  <a:schemeClr val="dk1"/>
                </a:solidFill>
                <a:highlight>
                  <a:srgbClr val="EFEFEF"/>
                </a:highlight>
              </a:rPr>
              <a:t> g </a:t>
            </a:r>
            <a:r>
              <a:rPr lang="en-US" sz="900" b="1">
                <a:solidFill>
                  <a:srgbClr val="0000AA"/>
                </a:solidFill>
                <a:highlight>
                  <a:srgbClr val="EFEFEF"/>
                </a:highlight>
              </a:rPr>
              <a:t>ON</a:t>
            </a:r>
            <a:r>
              <a:rPr lang="en-US" sz="900" b="1">
                <a:solidFill>
                  <a:schemeClr val="dk1"/>
                </a:solidFill>
                <a:highlight>
                  <a:srgbClr val="EFEFEF"/>
                </a:highlight>
              </a:rPr>
              <a:t> g</a:t>
            </a:r>
            <a:r>
              <a:rPr lang="en-US" sz="900" b="1">
                <a:solidFill>
                  <a:srgbClr val="777777"/>
                </a:solidFill>
                <a:highlight>
                  <a:srgbClr val="EFEFEF"/>
                </a:highlight>
              </a:rPr>
              <a:t>.</a:t>
            </a:r>
            <a:r>
              <a:rPr lang="en-US" sz="900" b="1">
                <a:solidFill>
                  <a:schemeClr val="dk1"/>
                </a:solidFill>
                <a:highlight>
                  <a:srgbClr val="EFEFEF"/>
                </a:highlight>
              </a:rPr>
              <a:t>GeographyKey </a:t>
            </a:r>
            <a:r>
              <a:rPr lang="en-US" sz="900" b="1">
                <a:solidFill>
                  <a:srgbClr val="777777"/>
                </a:solidFill>
                <a:highlight>
                  <a:srgbClr val="EFEFEF"/>
                </a:highlight>
              </a:rPr>
              <a:t>=</a:t>
            </a:r>
            <a:r>
              <a:rPr lang="en-US" sz="900" b="1">
                <a:solidFill>
                  <a:schemeClr val="dk1"/>
                </a:solidFill>
                <a:highlight>
                  <a:srgbClr val="EFEFEF"/>
                </a:highlight>
              </a:rPr>
              <a:t> c</a:t>
            </a:r>
            <a:r>
              <a:rPr lang="en-US" sz="900" b="1">
                <a:solidFill>
                  <a:srgbClr val="777777"/>
                </a:solidFill>
                <a:highlight>
                  <a:srgbClr val="EFEFEF"/>
                </a:highlight>
              </a:rPr>
              <a:t>.</a:t>
            </a:r>
            <a:r>
              <a:rPr lang="en-US" sz="900" b="1">
                <a:solidFill>
                  <a:schemeClr val="dk1"/>
                </a:solidFill>
                <a:highlight>
                  <a:srgbClr val="EFEFEF"/>
                </a:highlight>
              </a:rPr>
              <a:t>GeographyKey</a:t>
            </a:r>
            <a:endParaRPr sz="9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900" b="1">
                <a:solidFill>
                  <a:srgbClr val="0000AA"/>
                </a:solidFill>
                <a:highlight>
                  <a:srgbClr val="EFEFEF"/>
                </a:highlight>
              </a:rPr>
              <a:t>WHERE</a:t>
            </a:r>
            <a:r>
              <a:rPr lang="en-US" sz="900" b="1">
                <a:solidFill>
                  <a:schemeClr val="dk1"/>
                </a:solidFill>
                <a:highlight>
                  <a:srgbClr val="EFEFEF"/>
                </a:highlight>
              </a:rPr>
              <a:t> </a:t>
            </a:r>
            <a:r>
              <a:rPr lang="en-US" sz="900" b="1">
                <a:solidFill>
                  <a:srgbClr val="777777"/>
                </a:solidFill>
                <a:highlight>
                  <a:srgbClr val="EFEFEF"/>
                </a:highlight>
              </a:rPr>
              <a:t>(</a:t>
            </a:r>
            <a:r>
              <a:rPr lang="en-US" sz="900" b="1">
                <a:solidFill>
                  <a:schemeClr val="dk1"/>
                </a:solidFill>
                <a:highlight>
                  <a:srgbClr val="EFEFEF"/>
                </a:highlight>
              </a:rPr>
              <a:t>g</a:t>
            </a:r>
            <a:r>
              <a:rPr lang="en-US" sz="900" b="1">
                <a:solidFill>
                  <a:srgbClr val="777777"/>
                </a:solidFill>
                <a:highlight>
                  <a:srgbClr val="EFEFEF"/>
                </a:highlight>
              </a:rPr>
              <a:t>.</a:t>
            </a:r>
            <a:r>
              <a:rPr lang="en-US" sz="900" b="1">
                <a:solidFill>
                  <a:schemeClr val="dk1"/>
                </a:solidFill>
                <a:highlight>
                  <a:srgbClr val="EFEFEF"/>
                </a:highlight>
              </a:rPr>
              <a:t>CountryRegionCode </a:t>
            </a:r>
            <a:r>
              <a:rPr lang="en-US" sz="900" b="1">
                <a:solidFill>
                  <a:srgbClr val="777777"/>
                </a:solidFill>
                <a:highlight>
                  <a:srgbClr val="EFEFEF"/>
                </a:highlight>
              </a:rPr>
              <a:t>=</a:t>
            </a:r>
            <a:r>
              <a:rPr lang="en-US" sz="900" b="1">
                <a:solidFill>
                  <a:schemeClr val="dk1"/>
                </a:solidFill>
                <a:highlight>
                  <a:srgbClr val="EFEFEF"/>
                </a:highlight>
              </a:rPr>
              <a:t> </a:t>
            </a:r>
            <a:r>
              <a:rPr lang="en-US" sz="900" b="1">
                <a:solidFill>
                  <a:srgbClr val="AA0000"/>
                </a:solidFill>
                <a:highlight>
                  <a:srgbClr val="EFEFEF"/>
                </a:highlight>
              </a:rPr>
              <a:t>'GB'</a:t>
            </a:r>
            <a:r>
              <a:rPr lang="en-US" sz="900" b="1">
                <a:solidFill>
                  <a:srgbClr val="777777"/>
                </a:solidFill>
                <a:highlight>
                  <a:srgbClr val="EFEFEF"/>
                </a:highlight>
              </a:rPr>
              <a:t>)</a:t>
            </a:r>
            <a:endParaRPr sz="9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900" b="1">
                <a:solidFill>
                  <a:schemeClr val="dk1"/>
                </a:solidFill>
                <a:highlight>
                  <a:srgbClr val="EFEFEF"/>
                </a:highlight>
              </a:rPr>
              <a:t>	</a:t>
            </a:r>
            <a:r>
              <a:rPr lang="en-US" sz="900" b="1">
                <a:solidFill>
                  <a:srgbClr val="0000AA"/>
                </a:solidFill>
                <a:highlight>
                  <a:srgbClr val="EFEFEF"/>
                </a:highlight>
              </a:rPr>
              <a:t>AND</a:t>
            </a:r>
            <a:r>
              <a:rPr lang="en-US" sz="900" b="1">
                <a:solidFill>
                  <a:schemeClr val="dk1"/>
                </a:solidFill>
                <a:highlight>
                  <a:srgbClr val="EFEFEF"/>
                </a:highlight>
              </a:rPr>
              <a:t> i</a:t>
            </a:r>
            <a:r>
              <a:rPr lang="en-US" sz="900" b="1">
                <a:solidFill>
                  <a:srgbClr val="777777"/>
                </a:solidFill>
                <a:highlight>
                  <a:srgbClr val="EFEFEF"/>
                </a:highlight>
              </a:rPr>
              <a:t>.</a:t>
            </a:r>
            <a:r>
              <a:rPr lang="en-US" sz="900" b="1">
                <a:solidFill>
                  <a:schemeClr val="dk1"/>
                </a:solidFill>
                <a:highlight>
                  <a:srgbClr val="EFEFEF"/>
                </a:highlight>
              </a:rPr>
              <a:t>OrderDate </a:t>
            </a:r>
            <a:r>
              <a:rPr lang="en-US" sz="900" b="1">
                <a:solidFill>
                  <a:srgbClr val="0000AA"/>
                </a:solidFill>
                <a:highlight>
                  <a:srgbClr val="EFEFEF"/>
                </a:highlight>
              </a:rPr>
              <a:t>BETWEEN</a:t>
            </a:r>
            <a:r>
              <a:rPr lang="en-US" sz="900" b="1">
                <a:solidFill>
                  <a:schemeClr val="dk1"/>
                </a:solidFill>
                <a:highlight>
                  <a:srgbClr val="EFEFEF"/>
                </a:highlight>
              </a:rPr>
              <a:t> </a:t>
            </a:r>
            <a:r>
              <a:rPr lang="en-US" sz="900" b="1">
                <a:solidFill>
                  <a:srgbClr val="AA0000"/>
                </a:solidFill>
                <a:highlight>
                  <a:srgbClr val="EFEFEF"/>
                </a:highlight>
              </a:rPr>
              <a:t>'20130101'</a:t>
            </a:r>
            <a:endParaRPr sz="9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900" b="1">
                <a:solidFill>
                  <a:schemeClr val="dk1"/>
                </a:solidFill>
                <a:highlight>
                  <a:srgbClr val="EFEFEF"/>
                </a:highlight>
              </a:rPr>
              <a:t>		</a:t>
            </a:r>
            <a:r>
              <a:rPr lang="en-US" sz="900" b="1">
                <a:solidFill>
                  <a:srgbClr val="0000AA"/>
                </a:solidFill>
                <a:highlight>
                  <a:srgbClr val="EFEFEF"/>
                </a:highlight>
              </a:rPr>
              <a:t>AND</a:t>
            </a:r>
            <a:r>
              <a:rPr lang="en-US" sz="900" b="1">
                <a:solidFill>
                  <a:schemeClr val="dk1"/>
                </a:solidFill>
                <a:highlight>
                  <a:srgbClr val="EFEFEF"/>
                </a:highlight>
              </a:rPr>
              <a:t> </a:t>
            </a:r>
            <a:r>
              <a:rPr lang="en-US" sz="900" b="1">
                <a:solidFill>
                  <a:srgbClr val="AA0000"/>
                </a:solidFill>
                <a:highlight>
                  <a:srgbClr val="EFEFEF"/>
                </a:highlight>
              </a:rPr>
              <a:t>'20131231'</a:t>
            </a:r>
            <a:endParaRPr sz="9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900" b="1">
                <a:solidFill>
                  <a:srgbClr val="0000AA"/>
                </a:solidFill>
                <a:highlight>
                  <a:srgbClr val="EFEFEF"/>
                </a:highlight>
              </a:rPr>
              <a:t>GROUP</a:t>
            </a:r>
            <a:r>
              <a:rPr lang="en-US" sz="900" b="1">
                <a:solidFill>
                  <a:schemeClr val="dk1"/>
                </a:solidFill>
                <a:highlight>
                  <a:srgbClr val="EFEFEF"/>
                </a:highlight>
              </a:rPr>
              <a:t> </a:t>
            </a:r>
            <a:r>
              <a:rPr lang="en-US" sz="900" b="1">
                <a:solidFill>
                  <a:srgbClr val="0000AA"/>
                </a:solidFill>
                <a:highlight>
                  <a:srgbClr val="EFEFEF"/>
                </a:highlight>
              </a:rPr>
              <a:t>BY</a:t>
            </a:r>
            <a:r>
              <a:rPr lang="en-US" sz="900" b="1">
                <a:solidFill>
                  <a:schemeClr val="dk1"/>
                </a:solidFill>
                <a:highlight>
                  <a:srgbClr val="EFEFEF"/>
                </a:highlight>
              </a:rPr>
              <a:t> i</a:t>
            </a:r>
            <a:r>
              <a:rPr lang="en-US" sz="900" b="1">
                <a:solidFill>
                  <a:srgbClr val="777777"/>
                </a:solidFill>
                <a:highlight>
                  <a:srgbClr val="EFEFEF"/>
                </a:highlight>
              </a:rPr>
              <a:t>.</a:t>
            </a:r>
            <a:r>
              <a:rPr lang="en-US" sz="900" b="1">
                <a:solidFill>
                  <a:schemeClr val="dk1"/>
                </a:solidFill>
                <a:highlight>
                  <a:srgbClr val="EFEFEF"/>
                </a:highlight>
              </a:rPr>
              <a:t>CustomerKey</a:t>
            </a:r>
            <a:endParaRPr sz="9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900" b="1">
                <a:solidFill>
                  <a:schemeClr val="dk1"/>
                </a:solidFill>
                <a:highlight>
                  <a:srgbClr val="EFEFEF"/>
                </a:highlight>
              </a:rPr>
              <a:t>	</a:t>
            </a:r>
            <a:r>
              <a:rPr lang="en-US" sz="900" b="1">
                <a:solidFill>
                  <a:srgbClr val="777777"/>
                </a:solidFill>
                <a:highlight>
                  <a:srgbClr val="EFEFEF"/>
                </a:highlight>
              </a:rPr>
              <a:t>,</a:t>
            </a:r>
            <a:r>
              <a:rPr lang="en-US" sz="900" b="1">
                <a:solidFill>
                  <a:schemeClr val="dk1"/>
                </a:solidFill>
                <a:highlight>
                  <a:srgbClr val="EFEFEF"/>
                </a:highlight>
              </a:rPr>
              <a:t>dbo</a:t>
            </a:r>
            <a:r>
              <a:rPr lang="en-US" sz="900" b="1">
                <a:solidFill>
                  <a:srgbClr val="777777"/>
                </a:solidFill>
                <a:highlight>
                  <a:srgbClr val="EFEFEF"/>
                </a:highlight>
              </a:rPr>
              <a:t>.</a:t>
            </a:r>
            <a:r>
              <a:rPr lang="en-US" sz="900" b="1">
                <a:solidFill>
                  <a:schemeClr val="dk1"/>
                </a:solidFill>
                <a:highlight>
                  <a:srgbClr val="EFEFEF"/>
                </a:highlight>
              </a:rPr>
              <a:t>findQuater</a:t>
            </a:r>
            <a:r>
              <a:rPr lang="en-US" sz="900" b="1">
                <a:solidFill>
                  <a:srgbClr val="777777"/>
                </a:solidFill>
                <a:highlight>
                  <a:srgbClr val="EFEFEF"/>
                </a:highlight>
              </a:rPr>
              <a:t>(</a:t>
            </a:r>
            <a:r>
              <a:rPr lang="en-US" sz="900" b="1">
                <a:solidFill>
                  <a:schemeClr val="dk1"/>
                </a:solidFill>
                <a:highlight>
                  <a:srgbClr val="EFEFEF"/>
                </a:highlight>
              </a:rPr>
              <a:t>i</a:t>
            </a:r>
            <a:r>
              <a:rPr lang="en-US" sz="900" b="1">
                <a:solidFill>
                  <a:srgbClr val="777777"/>
                </a:solidFill>
                <a:highlight>
                  <a:srgbClr val="EFEFEF"/>
                </a:highlight>
              </a:rPr>
              <a:t>.</a:t>
            </a:r>
            <a:r>
              <a:rPr lang="en-US" sz="900" b="1">
                <a:solidFill>
                  <a:schemeClr val="dk1"/>
                </a:solidFill>
                <a:highlight>
                  <a:srgbClr val="EFEFEF"/>
                </a:highlight>
              </a:rPr>
              <a:t>OrderDate</a:t>
            </a:r>
            <a:r>
              <a:rPr lang="en-US" sz="900" b="1">
                <a:solidFill>
                  <a:srgbClr val="777777"/>
                </a:solidFill>
                <a:highlight>
                  <a:srgbClr val="EFEFEF"/>
                </a:highlight>
              </a:rPr>
              <a:t>)</a:t>
            </a:r>
            <a:endParaRPr sz="9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900" b="1">
                <a:solidFill>
                  <a:schemeClr val="dk1"/>
                </a:solidFill>
                <a:highlight>
                  <a:srgbClr val="EFEFEF"/>
                </a:highlight>
              </a:rPr>
              <a:t>	</a:t>
            </a:r>
            <a:r>
              <a:rPr lang="en-US" sz="900" b="1">
                <a:solidFill>
                  <a:srgbClr val="777777"/>
                </a:solidFill>
                <a:highlight>
                  <a:srgbClr val="EFEFEF"/>
                </a:highlight>
              </a:rPr>
              <a:t>,</a:t>
            </a:r>
            <a:r>
              <a:rPr lang="en-US" sz="900" b="1">
                <a:solidFill>
                  <a:schemeClr val="dk1"/>
                </a:solidFill>
                <a:highlight>
                  <a:srgbClr val="EFEFEF"/>
                </a:highlight>
              </a:rPr>
              <a:t>g</a:t>
            </a:r>
            <a:r>
              <a:rPr lang="en-US" sz="900" b="1">
                <a:solidFill>
                  <a:srgbClr val="777777"/>
                </a:solidFill>
                <a:highlight>
                  <a:srgbClr val="EFEFEF"/>
                </a:highlight>
              </a:rPr>
              <a:t>.</a:t>
            </a:r>
            <a:r>
              <a:rPr lang="en-US" sz="900" b="1">
                <a:solidFill>
                  <a:schemeClr val="dk1"/>
                </a:solidFill>
                <a:highlight>
                  <a:srgbClr val="EFEFEF"/>
                </a:highlight>
              </a:rPr>
              <a:t>City</a:t>
            </a:r>
            <a:endParaRPr sz="900" b="1">
              <a:solidFill>
                <a:schemeClr val="dk1"/>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900" b="1">
                <a:solidFill>
                  <a:srgbClr val="0000AA"/>
                </a:solidFill>
                <a:highlight>
                  <a:srgbClr val="EFEFEF"/>
                </a:highlight>
              </a:rPr>
              <a:t>ORDER</a:t>
            </a:r>
            <a:r>
              <a:rPr lang="en-US" sz="900" b="1">
                <a:solidFill>
                  <a:schemeClr val="dk1"/>
                </a:solidFill>
                <a:highlight>
                  <a:srgbClr val="EFEFEF"/>
                </a:highlight>
              </a:rPr>
              <a:t> </a:t>
            </a:r>
            <a:r>
              <a:rPr lang="en-US" sz="900" b="1">
                <a:solidFill>
                  <a:srgbClr val="0000AA"/>
                </a:solidFill>
                <a:highlight>
                  <a:srgbClr val="EFEFEF"/>
                </a:highlight>
              </a:rPr>
              <a:t>BY</a:t>
            </a:r>
            <a:r>
              <a:rPr lang="en-US" sz="900" b="1">
                <a:solidFill>
                  <a:schemeClr val="dk1"/>
                </a:solidFill>
                <a:highlight>
                  <a:srgbClr val="EFEFEF"/>
                </a:highlight>
              </a:rPr>
              <a:t> i</a:t>
            </a:r>
            <a:r>
              <a:rPr lang="en-US" sz="900" b="1">
                <a:solidFill>
                  <a:srgbClr val="777777"/>
                </a:solidFill>
                <a:highlight>
                  <a:srgbClr val="EFEFEF"/>
                </a:highlight>
              </a:rPr>
              <a:t>.</a:t>
            </a:r>
            <a:r>
              <a:rPr lang="en-US" sz="900" b="1">
                <a:solidFill>
                  <a:schemeClr val="dk1"/>
                </a:solidFill>
                <a:highlight>
                  <a:srgbClr val="EFEFEF"/>
                </a:highlight>
              </a:rPr>
              <a:t>CustomerKey</a:t>
            </a:r>
            <a:r>
              <a:rPr lang="en-US" sz="900" b="1">
                <a:solidFill>
                  <a:srgbClr val="777777"/>
                </a:solidFill>
                <a:highlight>
                  <a:srgbClr val="EFEFEF"/>
                </a:highlight>
              </a:rPr>
              <a:t>;</a:t>
            </a:r>
            <a:endParaRPr sz="9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p:txBody>
      </p:sp>
      <p:pic>
        <p:nvPicPr>
          <p:cNvPr id="244" name="Google Shape;244;g62481681c0_4_6"/>
          <p:cNvPicPr preferRelativeResize="0"/>
          <p:nvPr/>
        </p:nvPicPr>
        <p:blipFill rotWithShape="1">
          <a:blip r:embed="rId3">
            <a:alphaModFix/>
          </a:blip>
          <a:srcRect l="694" r="73854" b="12602"/>
          <a:stretch/>
        </p:blipFill>
        <p:spPr>
          <a:xfrm>
            <a:off x="6333750" y="4394325"/>
            <a:ext cx="2327273" cy="1958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63eac962a2_0_131"/>
          <p:cNvSpPr txBox="1">
            <a:spLocks noGrp="1"/>
          </p:cNvSpPr>
          <p:nvPr>
            <p:ph type="title"/>
          </p:nvPr>
        </p:nvSpPr>
        <p:spPr>
          <a:xfrm>
            <a:off x="234900" y="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Worst 3 Problems </a:t>
            </a:r>
            <a:endParaRPr sz="2800" b="1">
              <a:solidFill>
                <a:srgbClr val="1D314E"/>
              </a:solidFill>
            </a:endParaRPr>
          </a:p>
        </p:txBody>
      </p:sp>
      <p:sp>
        <p:nvSpPr>
          <p:cNvPr id="250" name="Google Shape;250;g63eac962a2_0_131"/>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rPr>
              <a:t>Group Member: Jerry Chacha</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Medium </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#1</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10: Find the total orders for Californians customers for October 2014 </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Why did I choose this problem for worst rating?</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There are customers with ID # 0 and there are unknowns in one column</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There isn't much info on the Customer besides it ID number</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251" name="Google Shape;251;g63eac962a2_0_131"/>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b="1">
                <a:solidFill>
                  <a:srgbClr val="0000AA"/>
                </a:solidFill>
                <a:highlight>
                  <a:srgbClr val="EFEFEF"/>
                </a:highlight>
              </a:rPr>
              <a:t>USE</a:t>
            </a:r>
            <a:r>
              <a:rPr lang="en-US" sz="1000" b="1">
                <a:solidFill>
                  <a:srgbClr val="777777"/>
                </a:solidFill>
                <a:highlight>
                  <a:srgbClr val="EFEFEF"/>
                </a:highlight>
              </a:rPr>
              <a:t> WideWorldImportersDW</a:t>
            </a:r>
            <a:endParaRPr sz="1000" b="1">
              <a:solidFill>
                <a:srgbClr val="777777"/>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endParaRPr sz="1000" b="1">
              <a:solidFill>
                <a:srgbClr val="777777"/>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0000AA"/>
                </a:solidFill>
                <a:highlight>
                  <a:srgbClr val="EFEFEF"/>
                </a:highlight>
              </a:rPr>
              <a:t>SELECT</a:t>
            </a:r>
            <a:r>
              <a:rPr lang="en-US" sz="1000" b="1">
                <a:solidFill>
                  <a:srgbClr val="777777"/>
                </a:solidFill>
                <a:highlight>
                  <a:srgbClr val="EFEFEF"/>
                </a:highlight>
              </a:rPr>
              <a:t> c.[Customer Key] </a:t>
            </a:r>
            <a:r>
              <a:rPr lang="en-US" sz="1000" b="1">
                <a:solidFill>
                  <a:srgbClr val="0000AA"/>
                </a:solidFill>
                <a:highlight>
                  <a:srgbClr val="EFEFEF"/>
                </a:highlight>
              </a:rPr>
              <a:t>AS</a:t>
            </a:r>
            <a:r>
              <a:rPr lang="en-US" sz="1000" b="1">
                <a:solidFill>
                  <a:srgbClr val="777777"/>
                </a:solidFill>
                <a:highlight>
                  <a:srgbClr val="EFEFEF"/>
                </a:highlight>
              </a:rPr>
              <a:t> Customers</a:t>
            </a:r>
            <a:endParaRPr sz="1000" b="1">
              <a:solidFill>
                <a:srgbClr val="777777"/>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777777"/>
                </a:solidFill>
                <a:highlight>
                  <a:srgbClr val="EFEFEF"/>
                </a:highlight>
              </a:rPr>
              <a:t>	,</a:t>
            </a:r>
            <a:r>
              <a:rPr lang="en-US" sz="1000" b="1">
                <a:solidFill>
                  <a:srgbClr val="AA00AA"/>
                </a:solidFill>
                <a:highlight>
                  <a:srgbClr val="EFEFEF"/>
                </a:highlight>
              </a:rPr>
              <a:t>COUNT</a:t>
            </a:r>
            <a:r>
              <a:rPr lang="en-US" sz="1000" b="1">
                <a:solidFill>
                  <a:srgbClr val="777777"/>
                </a:solidFill>
                <a:highlight>
                  <a:srgbClr val="EFEFEF"/>
                </a:highlight>
              </a:rPr>
              <a:t>(o.[Order Key]) </a:t>
            </a:r>
            <a:r>
              <a:rPr lang="en-US" sz="1000" b="1">
                <a:solidFill>
                  <a:srgbClr val="0000AA"/>
                </a:solidFill>
                <a:highlight>
                  <a:srgbClr val="EFEFEF"/>
                </a:highlight>
              </a:rPr>
              <a:t>AS</a:t>
            </a:r>
            <a:r>
              <a:rPr lang="en-US" sz="1000" b="1">
                <a:solidFill>
                  <a:srgbClr val="777777"/>
                </a:solidFill>
                <a:highlight>
                  <a:srgbClr val="EFEFEF"/>
                </a:highlight>
              </a:rPr>
              <a:t> TotalOrders</a:t>
            </a:r>
            <a:endParaRPr sz="1000" b="1">
              <a:solidFill>
                <a:srgbClr val="777777"/>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777777"/>
                </a:solidFill>
                <a:highlight>
                  <a:srgbClr val="EFEFEF"/>
                </a:highlight>
              </a:rPr>
              <a:t>	,loc.City</a:t>
            </a:r>
            <a:endParaRPr sz="1000" b="1">
              <a:solidFill>
                <a:srgbClr val="777777"/>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777777"/>
                </a:solidFill>
                <a:highlight>
                  <a:srgbClr val="EFEFEF"/>
                </a:highlight>
              </a:rPr>
              <a:t>	,c.Customer</a:t>
            </a:r>
            <a:endParaRPr sz="1000" b="1">
              <a:solidFill>
                <a:srgbClr val="777777"/>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0000AA"/>
                </a:solidFill>
                <a:highlight>
                  <a:srgbClr val="EFEFEF"/>
                </a:highlight>
              </a:rPr>
              <a:t>FROM</a:t>
            </a:r>
            <a:r>
              <a:rPr lang="en-US" sz="1000" b="1">
                <a:solidFill>
                  <a:srgbClr val="777777"/>
                </a:solidFill>
                <a:highlight>
                  <a:srgbClr val="EFEFEF"/>
                </a:highlight>
              </a:rPr>
              <a:t> Dimension.Customer </a:t>
            </a:r>
            <a:r>
              <a:rPr lang="en-US" sz="1000" b="1">
                <a:solidFill>
                  <a:srgbClr val="0000AA"/>
                </a:solidFill>
                <a:highlight>
                  <a:srgbClr val="EFEFEF"/>
                </a:highlight>
              </a:rPr>
              <a:t>AS</a:t>
            </a:r>
            <a:r>
              <a:rPr lang="en-US" sz="1000" b="1">
                <a:solidFill>
                  <a:srgbClr val="777777"/>
                </a:solidFill>
                <a:highlight>
                  <a:srgbClr val="EFEFEF"/>
                </a:highlight>
              </a:rPr>
              <a:t> c</a:t>
            </a:r>
            <a:endParaRPr sz="1000" b="1">
              <a:solidFill>
                <a:srgbClr val="777777"/>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0000AA"/>
                </a:solidFill>
                <a:highlight>
                  <a:srgbClr val="EFEFEF"/>
                </a:highlight>
              </a:rPr>
              <a:t>INNER JOIN</a:t>
            </a:r>
            <a:r>
              <a:rPr lang="en-US" sz="1000" b="1">
                <a:solidFill>
                  <a:srgbClr val="777777"/>
                </a:solidFill>
                <a:highlight>
                  <a:srgbClr val="EFEFEF"/>
                </a:highlight>
              </a:rPr>
              <a:t> Fact."Order" </a:t>
            </a:r>
            <a:r>
              <a:rPr lang="en-US" sz="1000" b="1">
                <a:solidFill>
                  <a:srgbClr val="0000AA"/>
                </a:solidFill>
                <a:highlight>
                  <a:srgbClr val="EFEFEF"/>
                </a:highlight>
              </a:rPr>
              <a:t>AS</a:t>
            </a:r>
            <a:r>
              <a:rPr lang="en-US" sz="1000" b="1">
                <a:solidFill>
                  <a:srgbClr val="777777"/>
                </a:solidFill>
                <a:highlight>
                  <a:srgbClr val="EFEFEF"/>
                </a:highlight>
              </a:rPr>
              <a:t> o </a:t>
            </a:r>
            <a:r>
              <a:rPr lang="en-US" sz="1000" b="1">
                <a:solidFill>
                  <a:srgbClr val="0000AA"/>
                </a:solidFill>
                <a:highlight>
                  <a:srgbClr val="EFEFEF"/>
                </a:highlight>
              </a:rPr>
              <a:t>ON</a:t>
            </a:r>
            <a:r>
              <a:rPr lang="en-US" sz="1000" b="1">
                <a:solidFill>
                  <a:srgbClr val="777777"/>
                </a:solidFill>
                <a:highlight>
                  <a:srgbClr val="EFEFEF"/>
                </a:highlight>
              </a:rPr>
              <a:t> o.[Customer Key] = c.[Customer Key]</a:t>
            </a:r>
            <a:endParaRPr sz="1000" b="1">
              <a:solidFill>
                <a:srgbClr val="777777"/>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0000AA"/>
                </a:solidFill>
                <a:highlight>
                  <a:srgbClr val="EFEFEF"/>
                </a:highlight>
              </a:rPr>
              <a:t>INNER JOIN</a:t>
            </a:r>
            <a:r>
              <a:rPr lang="en-US" sz="1000" b="1">
                <a:solidFill>
                  <a:srgbClr val="777777"/>
                </a:solidFill>
                <a:highlight>
                  <a:srgbClr val="EFEFEF"/>
                </a:highlight>
              </a:rPr>
              <a:t> Dimension.City </a:t>
            </a:r>
            <a:r>
              <a:rPr lang="en-US" sz="1000" b="1">
                <a:solidFill>
                  <a:srgbClr val="0000AA"/>
                </a:solidFill>
                <a:highlight>
                  <a:srgbClr val="EFEFEF"/>
                </a:highlight>
              </a:rPr>
              <a:t>AS</a:t>
            </a:r>
            <a:r>
              <a:rPr lang="en-US" sz="1000" b="1">
                <a:solidFill>
                  <a:srgbClr val="777777"/>
                </a:solidFill>
                <a:highlight>
                  <a:srgbClr val="EFEFEF"/>
                </a:highlight>
              </a:rPr>
              <a:t> loc </a:t>
            </a:r>
            <a:r>
              <a:rPr lang="en-US" sz="1000" b="1">
                <a:solidFill>
                  <a:srgbClr val="0000AA"/>
                </a:solidFill>
                <a:highlight>
                  <a:srgbClr val="EFEFEF"/>
                </a:highlight>
              </a:rPr>
              <a:t>ON</a:t>
            </a:r>
            <a:r>
              <a:rPr lang="en-US" sz="1000" b="1">
                <a:solidFill>
                  <a:srgbClr val="777777"/>
                </a:solidFill>
                <a:highlight>
                  <a:srgbClr val="EFEFEF"/>
                </a:highlight>
              </a:rPr>
              <a:t> o.[City Key] = loc.[City Key]</a:t>
            </a:r>
            <a:endParaRPr sz="1000" b="1">
              <a:solidFill>
                <a:srgbClr val="777777"/>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0000AA"/>
                </a:solidFill>
                <a:highlight>
                  <a:srgbClr val="EFEFEF"/>
                </a:highlight>
              </a:rPr>
              <a:t>WHERE</a:t>
            </a:r>
            <a:r>
              <a:rPr lang="en-US" sz="1000" b="1">
                <a:solidFill>
                  <a:srgbClr val="777777"/>
                </a:solidFill>
                <a:highlight>
                  <a:srgbClr val="EFEFEF"/>
                </a:highlight>
              </a:rPr>
              <a:t> o.[Order Date Key] </a:t>
            </a:r>
            <a:r>
              <a:rPr lang="en-US" sz="1000" b="1">
                <a:solidFill>
                  <a:srgbClr val="0000AA"/>
                </a:solidFill>
                <a:highlight>
                  <a:srgbClr val="EFEFEF"/>
                </a:highlight>
              </a:rPr>
              <a:t>BETWEEN</a:t>
            </a:r>
            <a:r>
              <a:rPr lang="en-US" sz="1000" b="1">
                <a:solidFill>
                  <a:srgbClr val="777777"/>
                </a:solidFill>
                <a:highlight>
                  <a:srgbClr val="EFEFEF"/>
                </a:highlight>
              </a:rPr>
              <a:t> </a:t>
            </a:r>
            <a:r>
              <a:rPr lang="en-US" sz="1000" b="1">
                <a:solidFill>
                  <a:srgbClr val="AA0000"/>
                </a:solidFill>
                <a:highlight>
                  <a:srgbClr val="EFEFEF"/>
                </a:highlight>
              </a:rPr>
              <a:t>'20141001'</a:t>
            </a:r>
            <a:endParaRPr sz="1000" b="1">
              <a:solidFill>
                <a:srgbClr val="777777"/>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777777"/>
                </a:solidFill>
                <a:highlight>
                  <a:srgbClr val="EFEFEF"/>
                </a:highlight>
              </a:rPr>
              <a:t>		</a:t>
            </a:r>
            <a:r>
              <a:rPr lang="en-US" sz="1000" b="1">
                <a:solidFill>
                  <a:srgbClr val="0000AA"/>
                </a:solidFill>
                <a:highlight>
                  <a:srgbClr val="EFEFEF"/>
                </a:highlight>
              </a:rPr>
              <a:t>AND</a:t>
            </a:r>
            <a:r>
              <a:rPr lang="en-US" sz="1000" b="1">
                <a:solidFill>
                  <a:srgbClr val="777777"/>
                </a:solidFill>
                <a:highlight>
                  <a:srgbClr val="EFEFEF"/>
                </a:highlight>
              </a:rPr>
              <a:t> </a:t>
            </a:r>
            <a:r>
              <a:rPr lang="en-US" sz="1000" b="1">
                <a:solidFill>
                  <a:srgbClr val="AA0000"/>
                </a:solidFill>
                <a:highlight>
                  <a:srgbClr val="EFEFEF"/>
                </a:highlight>
              </a:rPr>
              <a:t>'20141031'</a:t>
            </a:r>
            <a:endParaRPr sz="1000" b="1">
              <a:solidFill>
                <a:srgbClr val="777777"/>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777777"/>
                </a:solidFill>
                <a:highlight>
                  <a:srgbClr val="EFEFEF"/>
                </a:highlight>
              </a:rPr>
              <a:t>	</a:t>
            </a:r>
            <a:r>
              <a:rPr lang="en-US" sz="1000" b="1">
                <a:solidFill>
                  <a:srgbClr val="0000AA"/>
                </a:solidFill>
                <a:highlight>
                  <a:srgbClr val="EFEFEF"/>
                </a:highlight>
              </a:rPr>
              <a:t>AND</a:t>
            </a:r>
            <a:r>
              <a:rPr lang="en-US" sz="1000" b="1">
                <a:solidFill>
                  <a:srgbClr val="777777"/>
                </a:solidFill>
                <a:highlight>
                  <a:srgbClr val="EFEFEF"/>
                </a:highlight>
              </a:rPr>
              <a:t> (loc.[State Province] = </a:t>
            </a:r>
            <a:r>
              <a:rPr lang="en-US" sz="1000" b="1">
                <a:solidFill>
                  <a:srgbClr val="AA0000"/>
                </a:solidFill>
                <a:highlight>
                  <a:srgbClr val="EFEFEF"/>
                </a:highlight>
              </a:rPr>
              <a:t>'California'</a:t>
            </a:r>
            <a:r>
              <a:rPr lang="en-US" sz="1000" b="1">
                <a:solidFill>
                  <a:srgbClr val="777777"/>
                </a:solidFill>
                <a:highlight>
                  <a:srgbClr val="EFEFEF"/>
                </a:highlight>
              </a:rPr>
              <a:t>)</a:t>
            </a:r>
            <a:endParaRPr sz="1000" b="1">
              <a:solidFill>
                <a:srgbClr val="777777"/>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0000AA"/>
                </a:solidFill>
                <a:highlight>
                  <a:srgbClr val="EFEFEF"/>
                </a:highlight>
              </a:rPr>
              <a:t>GROUP</a:t>
            </a:r>
            <a:r>
              <a:rPr lang="en-US" sz="1000" b="1">
                <a:solidFill>
                  <a:srgbClr val="777777"/>
                </a:solidFill>
                <a:highlight>
                  <a:srgbClr val="EFEFEF"/>
                </a:highlight>
              </a:rPr>
              <a:t> </a:t>
            </a:r>
            <a:r>
              <a:rPr lang="en-US" sz="1000" b="1">
                <a:solidFill>
                  <a:srgbClr val="0000AA"/>
                </a:solidFill>
                <a:highlight>
                  <a:srgbClr val="EFEFEF"/>
                </a:highlight>
              </a:rPr>
              <a:t>BY</a:t>
            </a:r>
            <a:r>
              <a:rPr lang="en-US" sz="1000" b="1">
                <a:solidFill>
                  <a:srgbClr val="777777"/>
                </a:solidFill>
                <a:highlight>
                  <a:srgbClr val="EFEFEF"/>
                </a:highlight>
              </a:rPr>
              <a:t> c.[Customer Key]</a:t>
            </a:r>
            <a:endParaRPr sz="1000" b="1">
              <a:solidFill>
                <a:srgbClr val="777777"/>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777777"/>
                </a:solidFill>
                <a:highlight>
                  <a:srgbClr val="EFEFEF"/>
                </a:highlight>
              </a:rPr>
              <a:t>	,loc.City</a:t>
            </a:r>
            <a:endParaRPr sz="1000" b="1">
              <a:solidFill>
                <a:srgbClr val="777777"/>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777777"/>
                </a:solidFill>
                <a:highlight>
                  <a:srgbClr val="EFEFEF"/>
                </a:highlight>
              </a:rPr>
              <a:t>	,c.Customer</a:t>
            </a:r>
            <a:endParaRPr sz="1000" b="1">
              <a:solidFill>
                <a:srgbClr val="777777"/>
              </a:solidFill>
              <a:highlight>
                <a:srgbClr val="EFEFEF"/>
              </a:highlight>
            </a:endParaRPr>
          </a:p>
          <a:p>
            <a:pPr marL="0" lvl="0" indent="0" algn="l" rtl="0">
              <a:lnSpc>
                <a:spcPct val="115000"/>
              </a:lnSpc>
              <a:spcBef>
                <a:spcPts val="0"/>
              </a:spcBef>
              <a:spcAft>
                <a:spcPts val="0"/>
              </a:spcAft>
              <a:buClr>
                <a:schemeClr val="dk1"/>
              </a:buClr>
              <a:buSzPts val="1100"/>
              <a:buFont typeface="Arial"/>
              <a:buNone/>
            </a:pPr>
            <a:r>
              <a:rPr lang="en-US" sz="1000" b="1">
                <a:solidFill>
                  <a:srgbClr val="0000AA"/>
                </a:solidFill>
                <a:highlight>
                  <a:srgbClr val="EFEFEF"/>
                </a:highlight>
              </a:rPr>
              <a:t>ORDER</a:t>
            </a:r>
            <a:r>
              <a:rPr lang="en-US" sz="1000" b="1">
                <a:solidFill>
                  <a:srgbClr val="777777"/>
                </a:solidFill>
                <a:highlight>
                  <a:srgbClr val="EFEFEF"/>
                </a:highlight>
              </a:rPr>
              <a:t> </a:t>
            </a:r>
            <a:r>
              <a:rPr lang="en-US" sz="1000" b="1">
                <a:solidFill>
                  <a:srgbClr val="0000AA"/>
                </a:solidFill>
                <a:highlight>
                  <a:srgbClr val="EFEFEF"/>
                </a:highlight>
              </a:rPr>
              <a:t>BY</a:t>
            </a:r>
            <a:r>
              <a:rPr lang="en-US" sz="1000" b="1">
                <a:solidFill>
                  <a:srgbClr val="777777"/>
                </a:solidFill>
                <a:highlight>
                  <a:srgbClr val="EFEFEF"/>
                </a:highlight>
              </a:rPr>
              <a:t> c.[Customer Key];</a:t>
            </a:r>
            <a:endParaRPr sz="18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p:txBody>
      </p:sp>
      <p:pic>
        <p:nvPicPr>
          <p:cNvPr id="252" name="Google Shape;252;g63eac962a2_0_131"/>
          <p:cNvPicPr preferRelativeResize="0"/>
          <p:nvPr/>
        </p:nvPicPr>
        <p:blipFill rotWithShape="1">
          <a:blip r:embed="rId3">
            <a:alphaModFix/>
          </a:blip>
          <a:srcRect l="1521" t="55002" r="72644" b="4586"/>
          <a:stretch/>
        </p:blipFill>
        <p:spPr>
          <a:xfrm>
            <a:off x="6661150" y="4324350"/>
            <a:ext cx="2362200" cy="20784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62481681c0_5_29"/>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Worst 3 Problems </a:t>
            </a:r>
            <a:endParaRPr sz="2800" b="1">
              <a:solidFill>
                <a:srgbClr val="1D314E"/>
              </a:solidFill>
            </a:endParaRPr>
          </a:p>
        </p:txBody>
      </p:sp>
      <p:sp>
        <p:nvSpPr>
          <p:cNvPr id="258" name="Google Shape;258;g62481681c0_5_29"/>
          <p:cNvSpPr txBox="1"/>
          <p:nvPr/>
        </p:nvSpPr>
        <p:spPr>
          <a:xfrm>
            <a:off x="365125" y="1139875"/>
            <a:ext cx="3975000" cy="5304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Group Member: Jerry Chacha</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Medium </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#2</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7: How much did customers from Great Britain spend on orders during the months of January and February of 2011?</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Why did I choose this problem for worst rating?</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We don't know the amount of orders they placed. Maybe someone would like to their frequency of orders placed during this time frame</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It is better to order by the amount of orders placed in descending order</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259" name="Google Shape;259;g62481681c0_5_29"/>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rgbClr val="0000AA"/>
                </a:solidFill>
                <a:highlight>
                  <a:srgbClr val="EFEFEF"/>
                </a:highlight>
              </a:rPr>
              <a:t>USE</a:t>
            </a:r>
            <a:r>
              <a:rPr lang="en-US" sz="1000" b="1">
                <a:solidFill>
                  <a:schemeClr val="dk1"/>
                </a:solidFill>
                <a:highlight>
                  <a:srgbClr val="EFEFEF"/>
                </a:highlight>
              </a:rPr>
              <a:t> AdventureWorksDW2016</a:t>
            </a:r>
            <a:r>
              <a:rPr lang="en-US" sz="1000" b="1">
                <a:solidFill>
                  <a:srgbClr val="777777"/>
                </a:solidFill>
                <a:highlight>
                  <a:srgbClr val="EFEFEF"/>
                </a:highlight>
              </a:rPr>
              <a:t>;</a:t>
            </a:r>
            <a:endParaRPr sz="1000" b="1">
              <a:solidFill>
                <a:schemeClr val="dk1"/>
              </a:solidFill>
              <a:highlight>
                <a:srgbClr val="EFEFEF"/>
              </a:highlight>
            </a:endParaRPr>
          </a:p>
          <a:p>
            <a:pPr marL="0" lvl="0" indent="0" algn="l" rtl="0">
              <a:lnSpc>
                <a:spcPct val="115000"/>
              </a:lnSpc>
              <a:spcBef>
                <a:spcPts val="0"/>
              </a:spcBef>
              <a:spcAft>
                <a:spcPts val="0"/>
              </a:spcAft>
              <a:buNone/>
            </a:pPr>
            <a:endParaRPr sz="1000" b="1">
              <a:solidFill>
                <a:schemeClr val="dk1"/>
              </a:solidFill>
              <a:highlight>
                <a:srgbClr val="EFEFEF"/>
              </a:highlight>
            </a:endParaRPr>
          </a:p>
          <a:p>
            <a:pPr marL="0" lvl="0" indent="0" algn="l" rtl="0">
              <a:lnSpc>
                <a:spcPct val="115000"/>
              </a:lnSpc>
              <a:spcBef>
                <a:spcPts val="0"/>
              </a:spcBef>
              <a:spcAft>
                <a:spcPts val="0"/>
              </a:spcAft>
              <a:buNone/>
            </a:pPr>
            <a:r>
              <a:rPr lang="en-US" sz="1000" b="1">
                <a:solidFill>
                  <a:srgbClr val="0000AA"/>
                </a:solidFill>
                <a:highlight>
                  <a:srgbClr val="EFEFEF"/>
                </a:highlight>
              </a:rPr>
              <a:t>SELECT</a:t>
            </a:r>
            <a:r>
              <a:rPr lang="en-US" sz="1000" b="1">
                <a:solidFill>
                  <a:schemeClr val="dk1"/>
                </a:solidFill>
                <a:highlight>
                  <a:srgbClr val="EFEFEF"/>
                </a:highlight>
              </a:rPr>
              <a:t> i</a:t>
            </a:r>
            <a:r>
              <a:rPr lang="en-US" sz="1000" b="1">
                <a:solidFill>
                  <a:srgbClr val="777777"/>
                </a:solidFill>
                <a:highlight>
                  <a:srgbClr val="EFEFEF"/>
                </a:highlight>
              </a:rPr>
              <a:t>.</a:t>
            </a:r>
            <a:r>
              <a:rPr lang="en-US" sz="1000" b="1">
                <a:solidFill>
                  <a:schemeClr val="dk1"/>
                </a:solidFill>
                <a:highlight>
                  <a:srgbClr val="EFEFEF"/>
                </a:highlight>
              </a:rPr>
              <a:t>CustomerKey</a:t>
            </a:r>
            <a:endParaRPr sz="1000" b="1">
              <a:solidFill>
                <a:schemeClr val="dk1"/>
              </a:solidFill>
              <a:highlight>
                <a:srgbClr val="EFEFEF"/>
              </a:highlight>
            </a:endParaRPr>
          </a:p>
          <a:p>
            <a:pPr marL="0" lvl="0" indent="0" algn="l" rtl="0">
              <a:lnSpc>
                <a:spcPct val="115000"/>
              </a:lnSpc>
              <a:spcBef>
                <a:spcPts val="0"/>
              </a:spcBef>
              <a:spcAft>
                <a:spcPts val="0"/>
              </a:spcAft>
              <a:buNone/>
            </a:pPr>
            <a:r>
              <a:rPr lang="en-US" sz="1000" b="1">
                <a:solidFill>
                  <a:schemeClr val="dk1"/>
                </a:solidFill>
                <a:highlight>
                  <a:srgbClr val="EFEFEF"/>
                </a:highlight>
              </a:rPr>
              <a:t>	</a:t>
            </a:r>
            <a:r>
              <a:rPr lang="en-US" sz="1000" b="1">
                <a:solidFill>
                  <a:srgbClr val="777777"/>
                </a:solidFill>
                <a:highlight>
                  <a:srgbClr val="EFEFEF"/>
                </a:highlight>
              </a:rPr>
              <a:t>,</a:t>
            </a:r>
            <a:r>
              <a:rPr lang="en-US" sz="1000" b="1">
                <a:solidFill>
                  <a:schemeClr val="dk1"/>
                </a:solidFill>
                <a:highlight>
                  <a:srgbClr val="EFEFEF"/>
                </a:highlight>
              </a:rPr>
              <a:t>c</a:t>
            </a:r>
            <a:r>
              <a:rPr lang="en-US" sz="1000" b="1">
                <a:solidFill>
                  <a:srgbClr val="777777"/>
                </a:solidFill>
                <a:highlight>
                  <a:srgbClr val="EFEFEF"/>
                </a:highlight>
              </a:rPr>
              <a:t>.</a:t>
            </a:r>
            <a:r>
              <a:rPr lang="en-US" sz="1000" b="1">
                <a:solidFill>
                  <a:schemeClr val="dk1"/>
                </a:solidFill>
                <a:highlight>
                  <a:srgbClr val="EFEFEF"/>
                </a:highlight>
              </a:rPr>
              <a:t>FirstName</a:t>
            </a:r>
            <a:endParaRPr sz="1000" b="1">
              <a:solidFill>
                <a:schemeClr val="dk1"/>
              </a:solidFill>
              <a:highlight>
                <a:srgbClr val="EFEFEF"/>
              </a:highlight>
            </a:endParaRPr>
          </a:p>
          <a:p>
            <a:pPr marL="0" lvl="0" indent="0" algn="l" rtl="0">
              <a:lnSpc>
                <a:spcPct val="115000"/>
              </a:lnSpc>
              <a:spcBef>
                <a:spcPts val="0"/>
              </a:spcBef>
              <a:spcAft>
                <a:spcPts val="0"/>
              </a:spcAft>
              <a:buNone/>
            </a:pPr>
            <a:r>
              <a:rPr lang="en-US" sz="1000" b="1">
                <a:solidFill>
                  <a:schemeClr val="dk1"/>
                </a:solidFill>
                <a:highlight>
                  <a:srgbClr val="EFEFEF"/>
                </a:highlight>
              </a:rPr>
              <a:t>	</a:t>
            </a:r>
            <a:r>
              <a:rPr lang="en-US" sz="1000" b="1">
                <a:solidFill>
                  <a:srgbClr val="777777"/>
                </a:solidFill>
                <a:highlight>
                  <a:srgbClr val="EFEFEF"/>
                </a:highlight>
              </a:rPr>
              <a:t>,</a:t>
            </a:r>
            <a:r>
              <a:rPr lang="en-US" sz="1000" b="1">
                <a:solidFill>
                  <a:schemeClr val="dk1"/>
                </a:solidFill>
                <a:highlight>
                  <a:srgbClr val="EFEFEF"/>
                </a:highlight>
              </a:rPr>
              <a:t>c</a:t>
            </a:r>
            <a:r>
              <a:rPr lang="en-US" sz="1000" b="1">
                <a:solidFill>
                  <a:srgbClr val="777777"/>
                </a:solidFill>
                <a:highlight>
                  <a:srgbClr val="EFEFEF"/>
                </a:highlight>
              </a:rPr>
              <a:t>.</a:t>
            </a:r>
            <a:r>
              <a:rPr lang="en-US" sz="1000" b="1">
                <a:solidFill>
                  <a:schemeClr val="dk1"/>
                </a:solidFill>
                <a:highlight>
                  <a:srgbClr val="EFEFEF"/>
                </a:highlight>
              </a:rPr>
              <a:t>LastName</a:t>
            </a:r>
            <a:endParaRPr sz="1000" b="1">
              <a:solidFill>
                <a:schemeClr val="dk1"/>
              </a:solidFill>
              <a:highlight>
                <a:srgbClr val="EFEFEF"/>
              </a:highlight>
            </a:endParaRPr>
          </a:p>
          <a:p>
            <a:pPr marL="0" lvl="0" indent="0" algn="l" rtl="0">
              <a:lnSpc>
                <a:spcPct val="115000"/>
              </a:lnSpc>
              <a:spcBef>
                <a:spcPts val="0"/>
              </a:spcBef>
              <a:spcAft>
                <a:spcPts val="0"/>
              </a:spcAft>
              <a:buNone/>
            </a:pPr>
            <a:r>
              <a:rPr lang="en-US" sz="1000" b="1">
                <a:solidFill>
                  <a:schemeClr val="dk1"/>
                </a:solidFill>
                <a:highlight>
                  <a:srgbClr val="EFEFEF"/>
                </a:highlight>
              </a:rPr>
              <a:t>	</a:t>
            </a:r>
            <a:r>
              <a:rPr lang="en-US" sz="1000" b="1">
                <a:solidFill>
                  <a:srgbClr val="777777"/>
                </a:solidFill>
                <a:highlight>
                  <a:srgbClr val="EFEFEF"/>
                </a:highlight>
              </a:rPr>
              <a:t>,</a:t>
            </a:r>
            <a:r>
              <a:rPr lang="en-US" sz="1000" b="1">
                <a:solidFill>
                  <a:srgbClr val="AA00AA"/>
                </a:solidFill>
                <a:highlight>
                  <a:srgbClr val="EFEFEF"/>
                </a:highlight>
              </a:rPr>
              <a:t>SUM</a:t>
            </a:r>
            <a:r>
              <a:rPr lang="en-US" sz="1000" b="1">
                <a:solidFill>
                  <a:srgbClr val="777777"/>
                </a:solidFill>
                <a:highlight>
                  <a:srgbClr val="EFEFEF"/>
                </a:highlight>
              </a:rPr>
              <a:t>(</a:t>
            </a:r>
            <a:r>
              <a:rPr lang="en-US" sz="1000" b="1">
                <a:solidFill>
                  <a:schemeClr val="dk1"/>
                </a:solidFill>
                <a:highlight>
                  <a:srgbClr val="EFEFEF"/>
                </a:highlight>
              </a:rPr>
              <a:t>i</a:t>
            </a:r>
            <a:r>
              <a:rPr lang="en-US" sz="1000" b="1">
                <a:solidFill>
                  <a:srgbClr val="777777"/>
                </a:solidFill>
                <a:highlight>
                  <a:srgbClr val="EFEFEF"/>
                </a:highlight>
              </a:rPr>
              <a:t>.</a:t>
            </a:r>
            <a:r>
              <a:rPr lang="en-US" sz="1000" b="1">
                <a:solidFill>
                  <a:schemeClr val="dk1"/>
                </a:solidFill>
                <a:highlight>
                  <a:srgbClr val="EFEFEF"/>
                </a:highlight>
              </a:rPr>
              <a:t>SalesAmount</a:t>
            </a:r>
            <a:r>
              <a:rPr lang="en-US" sz="1000" b="1">
                <a:solidFill>
                  <a:srgbClr val="777777"/>
                </a:solidFill>
                <a:highlight>
                  <a:srgbClr val="EFEFEF"/>
                </a:highlight>
              </a:rPr>
              <a:t>)</a:t>
            </a:r>
            <a:r>
              <a:rPr lang="en-US" sz="1000" b="1">
                <a:solidFill>
                  <a:schemeClr val="dk1"/>
                </a:solidFill>
                <a:highlight>
                  <a:srgbClr val="EFEFEF"/>
                </a:highlight>
              </a:rPr>
              <a:t> </a:t>
            </a:r>
            <a:r>
              <a:rPr lang="en-US" sz="1000" b="1">
                <a:solidFill>
                  <a:srgbClr val="0000AA"/>
                </a:solidFill>
                <a:highlight>
                  <a:srgbClr val="EFEFEF"/>
                </a:highlight>
              </a:rPr>
              <a:t>AS</a:t>
            </a:r>
            <a:r>
              <a:rPr lang="en-US" sz="1000" b="1">
                <a:solidFill>
                  <a:schemeClr val="dk1"/>
                </a:solidFill>
                <a:highlight>
                  <a:srgbClr val="EFEFEF"/>
                </a:highlight>
              </a:rPr>
              <a:t> TotalSalesAmount</a:t>
            </a:r>
            <a:endParaRPr sz="1000" b="1">
              <a:solidFill>
                <a:schemeClr val="dk1"/>
              </a:solidFill>
              <a:highlight>
                <a:srgbClr val="EFEFEF"/>
              </a:highlight>
            </a:endParaRPr>
          </a:p>
          <a:p>
            <a:pPr marL="0" lvl="0" indent="0" algn="l" rtl="0">
              <a:lnSpc>
                <a:spcPct val="115000"/>
              </a:lnSpc>
              <a:spcBef>
                <a:spcPts val="0"/>
              </a:spcBef>
              <a:spcAft>
                <a:spcPts val="0"/>
              </a:spcAft>
              <a:buNone/>
            </a:pPr>
            <a:r>
              <a:rPr lang="en-US" sz="1000" b="1">
                <a:solidFill>
                  <a:schemeClr val="dk1"/>
                </a:solidFill>
                <a:highlight>
                  <a:srgbClr val="EFEFEF"/>
                </a:highlight>
              </a:rPr>
              <a:t>	</a:t>
            </a:r>
            <a:r>
              <a:rPr lang="en-US" sz="1000" b="1">
                <a:solidFill>
                  <a:srgbClr val="777777"/>
                </a:solidFill>
                <a:highlight>
                  <a:srgbClr val="EFEFEF"/>
                </a:highlight>
              </a:rPr>
              <a:t>,</a:t>
            </a:r>
            <a:r>
              <a:rPr lang="en-US" sz="1000" b="1">
                <a:solidFill>
                  <a:schemeClr val="dk1"/>
                </a:solidFill>
                <a:highlight>
                  <a:srgbClr val="EFEFEF"/>
                </a:highlight>
              </a:rPr>
              <a:t>i</a:t>
            </a:r>
            <a:r>
              <a:rPr lang="en-US" sz="1000" b="1">
                <a:solidFill>
                  <a:srgbClr val="777777"/>
                </a:solidFill>
                <a:highlight>
                  <a:srgbClr val="EFEFEF"/>
                </a:highlight>
              </a:rPr>
              <a:t>.</a:t>
            </a:r>
            <a:r>
              <a:rPr lang="en-US" sz="1000" b="1">
                <a:solidFill>
                  <a:schemeClr val="dk1"/>
                </a:solidFill>
                <a:highlight>
                  <a:srgbClr val="EFEFEF"/>
                </a:highlight>
              </a:rPr>
              <a:t>OrderDate</a:t>
            </a:r>
            <a:endParaRPr sz="1000" b="1">
              <a:solidFill>
                <a:schemeClr val="dk1"/>
              </a:solidFill>
              <a:highlight>
                <a:srgbClr val="EFEFEF"/>
              </a:highlight>
            </a:endParaRPr>
          </a:p>
          <a:p>
            <a:pPr marL="0" lvl="0" indent="0" algn="l" rtl="0">
              <a:lnSpc>
                <a:spcPct val="115000"/>
              </a:lnSpc>
              <a:spcBef>
                <a:spcPts val="0"/>
              </a:spcBef>
              <a:spcAft>
                <a:spcPts val="0"/>
              </a:spcAft>
              <a:buNone/>
            </a:pPr>
            <a:r>
              <a:rPr lang="en-US" sz="1000" b="1">
                <a:solidFill>
                  <a:srgbClr val="0000AA"/>
                </a:solidFill>
                <a:highlight>
                  <a:srgbClr val="EFEFEF"/>
                </a:highlight>
              </a:rPr>
              <a:t>FROM</a:t>
            </a:r>
            <a:r>
              <a:rPr lang="en-US" sz="1000" b="1">
                <a:solidFill>
                  <a:schemeClr val="dk1"/>
                </a:solidFill>
                <a:highlight>
                  <a:srgbClr val="EFEFEF"/>
                </a:highlight>
              </a:rPr>
              <a:t> dbo</a:t>
            </a:r>
            <a:r>
              <a:rPr lang="en-US" sz="1000" b="1">
                <a:solidFill>
                  <a:srgbClr val="777777"/>
                </a:solidFill>
                <a:highlight>
                  <a:srgbClr val="EFEFEF"/>
                </a:highlight>
              </a:rPr>
              <a:t>.</a:t>
            </a:r>
            <a:r>
              <a:rPr lang="en-US" sz="1000" b="1">
                <a:solidFill>
                  <a:schemeClr val="dk1"/>
                </a:solidFill>
                <a:highlight>
                  <a:srgbClr val="EFEFEF"/>
                </a:highlight>
              </a:rPr>
              <a:t>FactInternetSales </a:t>
            </a:r>
            <a:r>
              <a:rPr lang="en-US" sz="1000" b="1">
                <a:solidFill>
                  <a:srgbClr val="0000AA"/>
                </a:solidFill>
                <a:highlight>
                  <a:srgbClr val="EFEFEF"/>
                </a:highlight>
              </a:rPr>
              <a:t>AS</a:t>
            </a:r>
            <a:r>
              <a:rPr lang="en-US" sz="1000" b="1">
                <a:solidFill>
                  <a:schemeClr val="dk1"/>
                </a:solidFill>
                <a:highlight>
                  <a:srgbClr val="EFEFEF"/>
                </a:highlight>
              </a:rPr>
              <a:t> i</a:t>
            </a:r>
            <a:endParaRPr sz="1000" b="1">
              <a:solidFill>
                <a:schemeClr val="dk1"/>
              </a:solidFill>
              <a:highlight>
                <a:srgbClr val="EFEFEF"/>
              </a:highlight>
            </a:endParaRPr>
          </a:p>
          <a:p>
            <a:pPr marL="0" lvl="0" indent="0" algn="l" rtl="0">
              <a:lnSpc>
                <a:spcPct val="115000"/>
              </a:lnSpc>
              <a:spcBef>
                <a:spcPts val="0"/>
              </a:spcBef>
              <a:spcAft>
                <a:spcPts val="0"/>
              </a:spcAft>
              <a:buNone/>
            </a:pPr>
            <a:r>
              <a:rPr lang="en-US" sz="1000" b="1">
                <a:solidFill>
                  <a:srgbClr val="0000AA"/>
                </a:solidFill>
                <a:highlight>
                  <a:srgbClr val="EFEFEF"/>
                </a:highlight>
              </a:rPr>
              <a:t>INNER JOIN</a:t>
            </a:r>
            <a:r>
              <a:rPr lang="en-US" sz="1000" b="1">
                <a:solidFill>
                  <a:schemeClr val="dk1"/>
                </a:solidFill>
                <a:highlight>
                  <a:srgbClr val="EFEFEF"/>
                </a:highlight>
              </a:rPr>
              <a:t> dbo</a:t>
            </a:r>
            <a:r>
              <a:rPr lang="en-US" sz="1000" b="1">
                <a:solidFill>
                  <a:srgbClr val="777777"/>
                </a:solidFill>
                <a:highlight>
                  <a:srgbClr val="EFEFEF"/>
                </a:highlight>
              </a:rPr>
              <a:t>.</a:t>
            </a:r>
            <a:r>
              <a:rPr lang="en-US" sz="1000" b="1">
                <a:solidFill>
                  <a:schemeClr val="dk1"/>
                </a:solidFill>
                <a:highlight>
                  <a:srgbClr val="EFEFEF"/>
                </a:highlight>
              </a:rPr>
              <a:t>DimCustomer </a:t>
            </a:r>
            <a:r>
              <a:rPr lang="en-US" sz="1000" b="1">
                <a:solidFill>
                  <a:srgbClr val="0000AA"/>
                </a:solidFill>
                <a:highlight>
                  <a:srgbClr val="EFEFEF"/>
                </a:highlight>
              </a:rPr>
              <a:t>AS</a:t>
            </a:r>
            <a:r>
              <a:rPr lang="en-US" sz="1000" b="1">
                <a:solidFill>
                  <a:schemeClr val="dk1"/>
                </a:solidFill>
                <a:highlight>
                  <a:srgbClr val="EFEFEF"/>
                </a:highlight>
              </a:rPr>
              <a:t> c </a:t>
            </a:r>
            <a:r>
              <a:rPr lang="en-US" sz="1000" b="1">
                <a:solidFill>
                  <a:srgbClr val="0000AA"/>
                </a:solidFill>
                <a:highlight>
                  <a:srgbClr val="EFEFEF"/>
                </a:highlight>
              </a:rPr>
              <a:t>ON</a:t>
            </a:r>
            <a:r>
              <a:rPr lang="en-US" sz="1000" b="1">
                <a:solidFill>
                  <a:schemeClr val="dk1"/>
                </a:solidFill>
                <a:highlight>
                  <a:srgbClr val="EFEFEF"/>
                </a:highlight>
              </a:rPr>
              <a:t> i</a:t>
            </a:r>
            <a:r>
              <a:rPr lang="en-US" sz="1000" b="1">
                <a:solidFill>
                  <a:srgbClr val="777777"/>
                </a:solidFill>
                <a:highlight>
                  <a:srgbClr val="EFEFEF"/>
                </a:highlight>
              </a:rPr>
              <a:t>.</a:t>
            </a:r>
            <a:r>
              <a:rPr lang="en-US" sz="1000" b="1">
                <a:solidFill>
                  <a:schemeClr val="dk1"/>
                </a:solidFill>
                <a:highlight>
                  <a:srgbClr val="EFEFEF"/>
                </a:highlight>
              </a:rPr>
              <a:t>CustomerKey </a:t>
            </a:r>
            <a:r>
              <a:rPr lang="en-US" sz="1000" b="1">
                <a:solidFill>
                  <a:srgbClr val="777777"/>
                </a:solidFill>
                <a:highlight>
                  <a:srgbClr val="EFEFEF"/>
                </a:highlight>
              </a:rPr>
              <a:t>=</a:t>
            </a:r>
            <a:r>
              <a:rPr lang="en-US" sz="1000" b="1">
                <a:solidFill>
                  <a:schemeClr val="dk1"/>
                </a:solidFill>
                <a:highlight>
                  <a:srgbClr val="EFEFEF"/>
                </a:highlight>
              </a:rPr>
              <a:t> c</a:t>
            </a:r>
            <a:r>
              <a:rPr lang="en-US" sz="1000" b="1">
                <a:solidFill>
                  <a:srgbClr val="777777"/>
                </a:solidFill>
                <a:highlight>
                  <a:srgbClr val="EFEFEF"/>
                </a:highlight>
              </a:rPr>
              <a:t>.</a:t>
            </a:r>
            <a:r>
              <a:rPr lang="en-US" sz="1000" b="1">
                <a:solidFill>
                  <a:schemeClr val="dk1"/>
                </a:solidFill>
                <a:highlight>
                  <a:srgbClr val="EFEFEF"/>
                </a:highlight>
              </a:rPr>
              <a:t>CustomerKey</a:t>
            </a:r>
            <a:endParaRPr sz="1000" b="1">
              <a:solidFill>
                <a:schemeClr val="dk1"/>
              </a:solidFill>
              <a:highlight>
                <a:srgbClr val="EFEFEF"/>
              </a:highlight>
            </a:endParaRPr>
          </a:p>
          <a:p>
            <a:pPr marL="0" lvl="0" indent="0" algn="l" rtl="0">
              <a:lnSpc>
                <a:spcPct val="115000"/>
              </a:lnSpc>
              <a:spcBef>
                <a:spcPts val="0"/>
              </a:spcBef>
              <a:spcAft>
                <a:spcPts val="0"/>
              </a:spcAft>
              <a:buNone/>
            </a:pPr>
            <a:r>
              <a:rPr lang="en-US" sz="1000" b="1">
                <a:solidFill>
                  <a:srgbClr val="0000AA"/>
                </a:solidFill>
                <a:highlight>
                  <a:srgbClr val="EFEFEF"/>
                </a:highlight>
              </a:rPr>
              <a:t>INNER JOIN</a:t>
            </a:r>
            <a:r>
              <a:rPr lang="en-US" sz="1000" b="1">
                <a:solidFill>
                  <a:schemeClr val="dk1"/>
                </a:solidFill>
                <a:highlight>
                  <a:srgbClr val="EFEFEF"/>
                </a:highlight>
              </a:rPr>
              <a:t> dbo</a:t>
            </a:r>
            <a:r>
              <a:rPr lang="en-US" sz="1000" b="1">
                <a:solidFill>
                  <a:srgbClr val="777777"/>
                </a:solidFill>
                <a:highlight>
                  <a:srgbClr val="EFEFEF"/>
                </a:highlight>
              </a:rPr>
              <a:t>.</a:t>
            </a:r>
            <a:r>
              <a:rPr lang="en-US" sz="1000" b="1">
                <a:solidFill>
                  <a:schemeClr val="dk1"/>
                </a:solidFill>
                <a:highlight>
                  <a:srgbClr val="EFEFEF"/>
                </a:highlight>
              </a:rPr>
              <a:t>DimGeography </a:t>
            </a:r>
            <a:r>
              <a:rPr lang="en-US" sz="1000" b="1">
                <a:solidFill>
                  <a:srgbClr val="0000AA"/>
                </a:solidFill>
                <a:highlight>
                  <a:srgbClr val="EFEFEF"/>
                </a:highlight>
              </a:rPr>
              <a:t>AS</a:t>
            </a:r>
            <a:r>
              <a:rPr lang="en-US" sz="1000" b="1">
                <a:solidFill>
                  <a:schemeClr val="dk1"/>
                </a:solidFill>
                <a:highlight>
                  <a:srgbClr val="EFEFEF"/>
                </a:highlight>
              </a:rPr>
              <a:t> g </a:t>
            </a:r>
            <a:r>
              <a:rPr lang="en-US" sz="1000" b="1">
                <a:solidFill>
                  <a:srgbClr val="0000AA"/>
                </a:solidFill>
                <a:highlight>
                  <a:srgbClr val="EFEFEF"/>
                </a:highlight>
              </a:rPr>
              <a:t>ON</a:t>
            </a:r>
            <a:r>
              <a:rPr lang="en-US" sz="1000" b="1">
                <a:solidFill>
                  <a:schemeClr val="dk1"/>
                </a:solidFill>
                <a:highlight>
                  <a:srgbClr val="EFEFEF"/>
                </a:highlight>
              </a:rPr>
              <a:t> g</a:t>
            </a:r>
            <a:r>
              <a:rPr lang="en-US" sz="1000" b="1">
                <a:solidFill>
                  <a:srgbClr val="777777"/>
                </a:solidFill>
                <a:highlight>
                  <a:srgbClr val="EFEFEF"/>
                </a:highlight>
              </a:rPr>
              <a:t>.</a:t>
            </a:r>
            <a:r>
              <a:rPr lang="en-US" sz="1000" b="1">
                <a:solidFill>
                  <a:schemeClr val="dk1"/>
                </a:solidFill>
                <a:highlight>
                  <a:srgbClr val="EFEFEF"/>
                </a:highlight>
              </a:rPr>
              <a:t>GeographyKey </a:t>
            </a:r>
            <a:r>
              <a:rPr lang="en-US" sz="1000" b="1">
                <a:solidFill>
                  <a:srgbClr val="777777"/>
                </a:solidFill>
                <a:highlight>
                  <a:srgbClr val="EFEFEF"/>
                </a:highlight>
              </a:rPr>
              <a:t>=</a:t>
            </a:r>
            <a:r>
              <a:rPr lang="en-US" sz="1000" b="1">
                <a:solidFill>
                  <a:schemeClr val="dk1"/>
                </a:solidFill>
                <a:highlight>
                  <a:srgbClr val="EFEFEF"/>
                </a:highlight>
              </a:rPr>
              <a:t> c</a:t>
            </a:r>
            <a:r>
              <a:rPr lang="en-US" sz="1000" b="1">
                <a:solidFill>
                  <a:srgbClr val="777777"/>
                </a:solidFill>
                <a:highlight>
                  <a:srgbClr val="EFEFEF"/>
                </a:highlight>
              </a:rPr>
              <a:t>.</a:t>
            </a:r>
            <a:r>
              <a:rPr lang="en-US" sz="1000" b="1">
                <a:solidFill>
                  <a:schemeClr val="dk1"/>
                </a:solidFill>
                <a:highlight>
                  <a:srgbClr val="EFEFEF"/>
                </a:highlight>
              </a:rPr>
              <a:t>GeographyKey</a:t>
            </a:r>
            <a:endParaRPr sz="1000" b="1">
              <a:solidFill>
                <a:schemeClr val="dk1"/>
              </a:solidFill>
              <a:highlight>
                <a:srgbClr val="EFEFEF"/>
              </a:highlight>
            </a:endParaRPr>
          </a:p>
          <a:p>
            <a:pPr marL="0" lvl="0" indent="0" algn="l" rtl="0">
              <a:lnSpc>
                <a:spcPct val="115000"/>
              </a:lnSpc>
              <a:spcBef>
                <a:spcPts val="0"/>
              </a:spcBef>
              <a:spcAft>
                <a:spcPts val="0"/>
              </a:spcAft>
              <a:buNone/>
            </a:pPr>
            <a:r>
              <a:rPr lang="en-US" sz="1000" b="1">
                <a:solidFill>
                  <a:srgbClr val="0000AA"/>
                </a:solidFill>
                <a:highlight>
                  <a:srgbClr val="EFEFEF"/>
                </a:highlight>
              </a:rPr>
              <a:t>WHERE</a:t>
            </a:r>
            <a:r>
              <a:rPr lang="en-US" sz="1000" b="1">
                <a:solidFill>
                  <a:schemeClr val="dk1"/>
                </a:solidFill>
                <a:highlight>
                  <a:srgbClr val="EFEFEF"/>
                </a:highlight>
              </a:rPr>
              <a:t> </a:t>
            </a:r>
            <a:r>
              <a:rPr lang="en-US" sz="1000" b="1">
                <a:solidFill>
                  <a:srgbClr val="777777"/>
                </a:solidFill>
                <a:highlight>
                  <a:srgbClr val="EFEFEF"/>
                </a:highlight>
              </a:rPr>
              <a:t>(</a:t>
            </a:r>
            <a:r>
              <a:rPr lang="en-US" sz="1000" b="1">
                <a:solidFill>
                  <a:schemeClr val="dk1"/>
                </a:solidFill>
                <a:highlight>
                  <a:srgbClr val="EFEFEF"/>
                </a:highlight>
              </a:rPr>
              <a:t>g</a:t>
            </a:r>
            <a:r>
              <a:rPr lang="en-US" sz="1000" b="1">
                <a:solidFill>
                  <a:srgbClr val="777777"/>
                </a:solidFill>
                <a:highlight>
                  <a:srgbClr val="EFEFEF"/>
                </a:highlight>
              </a:rPr>
              <a:t>.</a:t>
            </a:r>
            <a:r>
              <a:rPr lang="en-US" sz="1000" b="1">
                <a:solidFill>
                  <a:schemeClr val="dk1"/>
                </a:solidFill>
                <a:highlight>
                  <a:srgbClr val="EFEFEF"/>
                </a:highlight>
              </a:rPr>
              <a:t>CountryRegionCode </a:t>
            </a:r>
            <a:r>
              <a:rPr lang="en-US" sz="1000" b="1">
                <a:solidFill>
                  <a:srgbClr val="777777"/>
                </a:solidFill>
                <a:highlight>
                  <a:srgbClr val="EFEFEF"/>
                </a:highlight>
              </a:rPr>
              <a:t>=</a:t>
            </a:r>
            <a:r>
              <a:rPr lang="en-US" sz="1000" b="1">
                <a:solidFill>
                  <a:schemeClr val="dk1"/>
                </a:solidFill>
                <a:highlight>
                  <a:srgbClr val="EFEFEF"/>
                </a:highlight>
              </a:rPr>
              <a:t> </a:t>
            </a:r>
            <a:r>
              <a:rPr lang="en-US" sz="1000" b="1">
                <a:solidFill>
                  <a:srgbClr val="AA0000"/>
                </a:solidFill>
                <a:highlight>
                  <a:srgbClr val="EFEFEF"/>
                </a:highlight>
              </a:rPr>
              <a:t>'GB'</a:t>
            </a:r>
            <a:r>
              <a:rPr lang="en-US" sz="1000" b="1">
                <a:solidFill>
                  <a:srgbClr val="777777"/>
                </a:solidFill>
                <a:highlight>
                  <a:srgbClr val="EFEFEF"/>
                </a:highlight>
              </a:rPr>
              <a:t>)</a:t>
            </a:r>
            <a:endParaRPr sz="1000" b="1">
              <a:solidFill>
                <a:schemeClr val="dk1"/>
              </a:solidFill>
              <a:highlight>
                <a:srgbClr val="EFEFEF"/>
              </a:highlight>
            </a:endParaRPr>
          </a:p>
          <a:p>
            <a:pPr marL="0" lvl="0" indent="0" algn="l" rtl="0">
              <a:lnSpc>
                <a:spcPct val="115000"/>
              </a:lnSpc>
              <a:spcBef>
                <a:spcPts val="0"/>
              </a:spcBef>
              <a:spcAft>
                <a:spcPts val="0"/>
              </a:spcAft>
              <a:buNone/>
            </a:pPr>
            <a:r>
              <a:rPr lang="en-US" sz="1000" b="1">
                <a:solidFill>
                  <a:schemeClr val="dk1"/>
                </a:solidFill>
                <a:highlight>
                  <a:srgbClr val="EFEFEF"/>
                </a:highlight>
              </a:rPr>
              <a:t>	</a:t>
            </a:r>
            <a:r>
              <a:rPr lang="en-US" sz="1000" b="1">
                <a:solidFill>
                  <a:srgbClr val="0000AA"/>
                </a:solidFill>
                <a:highlight>
                  <a:srgbClr val="EFEFEF"/>
                </a:highlight>
              </a:rPr>
              <a:t>AND</a:t>
            </a:r>
            <a:r>
              <a:rPr lang="en-US" sz="1000" b="1">
                <a:solidFill>
                  <a:schemeClr val="dk1"/>
                </a:solidFill>
                <a:highlight>
                  <a:srgbClr val="EFEFEF"/>
                </a:highlight>
              </a:rPr>
              <a:t> i</a:t>
            </a:r>
            <a:r>
              <a:rPr lang="en-US" sz="1000" b="1">
                <a:solidFill>
                  <a:srgbClr val="777777"/>
                </a:solidFill>
                <a:highlight>
                  <a:srgbClr val="EFEFEF"/>
                </a:highlight>
              </a:rPr>
              <a:t>.</a:t>
            </a:r>
            <a:r>
              <a:rPr lang="en-US" sz="1000" b="1">
                <a:solidFill>
                  <a:schemeClr val="dk1"/>
                </a:solidFill>
                <a:highlight>
                  <a:srgbClr val="EFEFEF"/>
                </a:highlight>
              </a:rPr>
              <a:t>OrderDate </a:t>
            </a:r>
            <a:r>
              <a:rPr lang="en-US" sz="1000" b="1">
                <a:solidFill>
                  <a:srgbClr val="0000AA"/>
                </a:solidFill>
                <a:highlight>
                  <a:srgbClr val="EFEFEF"/>
                </a:highlight>
              </a:rPr>
              <a:t>BETWEEN</a:t>
            </a:r>
            <a:r>
              <a:rPr lang="en-US" sz="1000" b="1">
                <a:solidFill>
                  <a:schemeClr val="dk1"/>
                </a:solidFill>
                <a:highlight>
                  <a:srgbClr val="EFEFEF"/>
                </a:highlight>
              </a:rPr>
              <a:t> </a:t>
            </a:r>
            <a:r>
              <a:rPr lang="en-US" sz="1000" b="1">
                <a:solidFill>
                  <a:srgbClr val="AA0000"/>
                </a:solidFill>
                <a:highlight>
                  <a:srgbClr val="EFEFEF"/>
                </a:highlight>
              </a:rPr>
              <a:t>'20110101'</a:t>
            </a:r>
            <a:endParaRPr sz="1000" b="1">
              <a:solidFill>
                <a:schemeClr val="dk1"/>
              </a:solidFill>
              <a:highlight>
                <a:srgbClr val="EFEFEF"/>
              </a:highlight>
            </a:endParaRPr>
          </a:p>
          <a:p>
            <a:pPr marL="0" lvl="0" indent="0" algn="l" rtl="0">
              <a:lnSpc>
                <a:spcPct val="115000"/>
              </a:lnSpc>
              <a:spcBef>
                <a:spcPts val="0"/>
              </a:spcBef>
              <a:spcAft>
                <a:spcPts val="0"/>
              </a:spcAft>
              <a:buNone/>
            </a:pPr>
            <a:r>
              <a:rPr lang="en-US" sz="1000" b="1">
                <a:solidFill>
                  <a:schemeClr val="dk1"/>
                </a:solidFill>
                <a:highlight>
                  <a:srgbClr val="EFEFEF"/>
                </a:highlight>
              </a:rPr>
              <a:t>		</a:t>
            </a:r>
            <a:r>
              <a:rPr lang="en-US" sz="1000" b="1">
                <a:solidFill>
                  <a:srgbClr val="0000AA"/>
                </a:solidFill>
                <a:highlight>
                  <a:srgbClr val="EFEFEF"/>
                </a:highlight>
              </a:rPr>
              <a:t>AND</a:t>
            </a:r>
            <a:r>
              <a:rPr lang="en-US" sz="1000" b="1">
                <a:solidFill>
                  <a:schemeClr val="dk1"/>
                </a:solidFill>
                <a:highlight>
                  <a:srgbClr val="EFEFEF"/>
                </a:highlight>
              </a:rPr>
              <a:t> </a:t>
            </a:r>
            <a:r>
              <a:rPr lang="en-US" sz="1000" b="1">
                <a:solidFill>
                  <a:srgbClr val="AA0000"/>
                </a:solidFill>
                <a:highlight>
                  <a:srgbClr val="EFEFEF"/>
                </a:highlight>
              </a:rPr>
              <a:t>'20110228'</a:t>
            </a:r>
            <a:endParaRPr sz="1000" b="1">
              <a:solidFill>
                <a:schemeClr val="dk1"/>
              </a:solidFill>
              <a:highlight>
                <a:srgbClr val="EFEFEF"/>
              </a:highlight>
            </a:endParaRPr>
          </a:p>
          <a:p>
            <a:pPr marL="0" lvl="0" indent="0" algn="l" rtl="0">
              <a:lnSpc>
                <a:spcPct val="115000"/>
              </a:lnSpc>
              <a:spcBef>
                <a:spcPts val="0"/>
              </a:spcBef>
              <a:spcAft>
                <a:spcPts val="0"/>
              </a:spcAft>
              <a:buNone/>
            </a:pPr>
            <a:r>
              <a:rPr lang="en-US" sz="1000" b="1">
                <a:solidFill>
                  <a:srgbClr val="0000AA"/>
                </a:solidFill>
                <a:highlight>
                  <a:srgbClr val="EFEFEF"/>
                </a:highlight>
              </a:rPr>
              <a:t>GROUP</a:t>
            </a:r>
            <a:r>
              <a:rPr lang="en-US" sz="1000" b="1">
                <a:solidFill>
                  <a:schemeClr val="dk1"/>
                </a:solidFill>
                <a:highlight>
                  <a:srgbClr val="EFEFEF"/>
                </a:highlight>
              </a:rPr>
              <a:t> </a:t>
            </a:r>
            <a:r>
              <a:rPr lang="en-US" sz="1000" b="1">
                <a:solidFill>
                  <a:srgbClr val="0000AA"/>
                </a:solidFill>
                <a:highlight>
                  <a:srgbClr val="EFEFEF"/>
                </a:highlight>
              </a:rPr>
              <a:t>BY</a:t>
            </a:r>
            <a:r>
              <a:rPr lang="en-US" sz="1000" b="1">
                <a:solidFill>
                  <a:schemeClr val="dk1"/>
                </a:solidFill>
                <a:highlight>
                  <a:srgbClr val="EFEFEF"/>
                </a:highlight>
              </a:rPr>
              <a:t> i</a:t>
            </a:r>
            <a:r>
              <a:rPr lang="en-US" sz="1000" b="1">
                <a:solidFill>
                  <a:srgbClr val="777777"/>
                </a:solidFill>
                <a:highlight>
                  <a:srgbClr val="EFEFEF"/>
                </a:highlight>
              </a:rPr>
              <a:t>.</a:t>
            </a:r>
            <a:r>
              <a:rPr lang="en-US" sz="1000" b="1">
                <a:solidFill>
                  <a:schemeClr val="dk1"/>
                </a:solidFill>
                <a:highlight>
                  <a:srgbClr val="EFEFEF"/>
                </a:highlight>
              </a:rPr>
              <a:t>CustomerKey</a:t>
            </a:r>
            <a:endParaRPr sz="1000" b="1">
              <a:solidFill>
                <a:schemeClr val="dk1"/>
              </a:solidFill>
              <a:highlight>
                <a:srgbClr val="EFEFEF"/>
              </a:highlight>
            </a:endParaRPr>
          </a:p>
          <a:p>
            <a:pPr marL="0" lvl="0" indent="0" algn="l" rtl="0">
              <a:lnSpc>
                <a:spcPct val="115000"/>
              </a:lnSpc>
              <a:spcBef>
                <a:spcPts val="0"/>
              </a:spcBef>
              <a:spcAft>
                <a:spcPts val="0"/>
              </a:spcAft>
              <a:buNone/>
            </a:pPr>
            <a:r>
              <a:rPr lang="en-US" sz="1000" b="1">
                <a:solidFill>
                  <a:schemeClr val="dk1"/>
                </a:solidFill>
                <a:highlight>
                  <a:srgbClr val="EFEFEF"/>
                </a:highlight>
              </a:rPr>
              <a:t>	</a:t>
            </a:r>
            <a:r>
              <a:rPr lang="en-US" sz="1000" b="1">
                <a:solidFill>
                  <a:srgbClr val="777777"/>
                </a:solidFill>
                <a:highlight>
                  <a:srgbClr val="EFEFEF"/>
                </a:highlight>
              </a:rPr>
              <a:t>,</a:t>
            </a:r>
            <a:r>
              <a:rPr lang="en-US" sz="1000" b="1">
                <a:solidFill>
                  <a:schemeClr val="dk1"/>
                </a:solidFill>
                <a:highlight>
                  <a:srgbClr val="EFEFEF"/>
                </a:highlight>
              </a:rPr>
              <a:t>i</a:t>
            </a:r>
            <a:r>
              <a:rPr lang="en-US" sz="1000" b="1">
                <a:solidFill>
                  <a:srgbClr val="777777"/>
                </a:solidFill>
                <a:highlight>
                  <a:srgbClr val="EFEFEF"/>
                </a:highlight>
              </a:rPr>
              <a:t>.</a:t>
            </a:r>
            <a:r>
              <a:rPr lang="en-US" sz="1000" b="1">
                <a:solidFill>
                  <a:schemeClr val="dk1"/>
                </a:solidFill>
                <a:highlight>
                  <a:srgbClr val="EFEFEF"/>
                </a:highlight>
              </a:rPr>
              <a:t>OrderDate</a:t>
            </a:r>
            <a:endParaRPr sz="1000" b="1">
              <a:solidFill>
                <a:schemeClr val="dk1"/>
              </a:solidFill>
              <a:highlight>
                <a:srgbClr val="EFEFEF"/>
              </a:highlight>
            </a:endParaRPr>
          </a:p>
          <a:p>
            <a:pPr marL="0" lvl="0" indent="0" algn="l" rtl="0">
              <a:lnSpc>
                <a:spcPct val="115000"/>
              </a:lnSpc>
              <a:spcBef>
                <a:spcPts val="0"/>
              </a:spcBef>
              <a:spcAft>
                <a:spcPts val="0"/>
              </a:spcAft>
              <a:buNone/>
            </a:pPr>
            <a:r>
              <a:rPr lang="en-US" sz="1000" b="1">
                <a:solidFill>
                  <a:schemeClr val="dk1"/>
                </a:solidFill>
                <a:highlight>
                  <a:srgbClr val="EFEFEF"/>
                </a:highlight>
              </a:rPr>
              <a:t>	</a:t>
            </a:r>
            <a:r>
              <a:rPr lang="en-US" sz="1000" b="1">
                <a:solidFill>
                  <a:srgbClr val="777777"/>
                </a:solidFill>
                <a:highlight>
                  <a:srgbClr val="EFEFEF"/>
                </a:highlight>
              </a:rPr>
              <a:t>,</a:t>
            </a:r>
            <a:r>
              <a:rPr lang="en-US" sz="1000" b="1">
                <a:solidFill>
                  <a:schemeClr val="dk1"/>
                </a:solidFill>
                <a:highlight>
                  <a:srgbClr val="EFEFEF"/>
                </a:highlight>
              </a:rPr>
              <a:t>c</a:t>
            </a:r>
            <a:r>
              <a:rPr lang="en-US" sz="1000" b="1">
                <a:solidFill>
                  <a:srgbClr val="777777"/>
                </a:solidFill>
                <a:highlight>
                  <a:srgbClr val="EFEFEF"/>
                </a:highlight>
              </a:rPr>
              <a:t>.</a:t>
            </a:r>
            <a:r>
              <a:rPr lang="en-US" sz="1000" b="1">
                <a:solidFill>
                  <a:schemeClr val="dk1"/>
                </a:solidFill>
                <a:highlight>
                  <a:srgbClr val="EFEFEF"/>
                </a:highlight>
              </a:rPr>
              <a:t>FirstName</a:t>
            </a:r>
            <a:endParaRPr sz="1000" b="1">
              <a:solidFill>
                <a:schemeClr val="dk1"/>
              </a:solidFill>
              <a:highlight>
                <a:srgbClr val="EFEFEF"/>
              </a:highlight>
            </a:endParaRPr>
          </a:p>
          <a:p>
            <a:pPr marL="0" lvl="0" indent="0" algn="l" rtl="0">
              <a:lnSpc>
                <a:spcPct val="115000"/>
              </a:lnSpc>
              <a:spcBef>
                <a:spcPts val="0"/>
              </a:spcBef>
              <a:spcAft>
                <a:spcPts val="0"/>
              </a:spcAft>
              <a:buNone/>
            </a:pPr>
            <a:r>
              <a:rPr lang="en-US" sz="1000" b="1">
                <a:solidFill>
                  <a:schemeClr val="dk1"/>
                </a:solidFill>
                <a:highlight>
                  <a:srgbClr val="EFEFEF"/>
                </a:highlight>
              </a:rPr>
              <a:t>	</a:t>
            </a:r>
            <a:r>
              <a:rPr lang="en-US" sz="1000" b="1">
                <a:solidFill>
                  <a:srgbClr val="777777"/>
                </a:solidFill>
                <a:highlight>
                  <a:srgbClr val="EFEFEF"/>
                </a:highlight>
              </a:rPr>
              <a:t>,</a:t>
            </a:r>
            <a:r>
              <a:rPr lang="en-US" sz="1000" b="1">
                <a:solidFill>
                  <a:schemeClr val="dk1"/>
                </a:solidFill>
                <a:highlight>
                  <a:srgbClr val="EFEFEF"/>
                </a:highlight>
              </a:rPr>
              <a:t>c</a:t>
            </a:r>
            <a:r>
              <a:rPr lang="en-US" sz="1000" b="1">
                <a:solidFill>
                  <a:srgbClr val="777777"/>
                </a:solidFill>
                <a:highlight>
                  <a:srgbClr val="EFEFEF"/>
                </a:highlight>
              </a:rPr>
              <a:t>.</a:t>
            </a:r>
            <a:r>
              <a:rPr lang="en-US" sz="1000" b="1">
                <a:solidFill>
                  <a:schemeClr val="dk1"/>
                </a:solidFill>
                <a:highlight>
                  <a:srgbClr val="EFEFEF"/>
                </a:highlight>
              </a:rPr>
              <a:t>LastName</a:t>
            </a:r>
            <a:endParaRPr sz="1000" b="1">
              <a:solidFill>
                <a:schemeClr val="dk1"/>
              </a:solidFill>
              <a:highlight>
                <a:srgbClr val="EFEFEF"/>
              </a:highlight>
            </a:endParaRPr>
          </a:p>
          <a:p>
            <a:pPr marL="0" lvl="0" indent="0" algn="l" rtl="0">
              <a:lnSpc>
                <a:spcPct val="115000"/>
              </a:lnSpc>
              <a:spcBef>
                <a:spcPts val="0"/>
              </a:spcBef>
              <a:spcAft>
                <a:spcPts val="0"/>
              </a:spcAft>
              <a:buNone/>
            </a:pPr>
            <a:r>
              <a:rPr lang="en-US" sz="1000" b="1">
                <a:solidFill>
                  <a:srgbClr val="0000AA"/>
                </a:solidFill>
                <a:highlight>
                  <a:srgbClr val="EFEFEF"/>
                </a:highlight>
              </a:rPr>
              <a:t>ORDER</a:t>
            </a:r>
            <a:r>
              <a:rPr lang="en-US" sz="1000" b="1">
                <a:solidFill>
                  <a:schemeClr val="dk1"/>
                </a:solidFill>
                <a:highlight>
                  <a:srgbClr val="EFEFEF"/>
                </a:highlight>
              </a:rPr>
              <a:t> </a:t>
            </a:r>
            <a:r>
              <a:rPr lang="en-US" sz="1000" b="1">
                <a:solidFill>
                  <a:srgbClr val="0000AA"/>
                </a:solidFill>
                <a:highlight>
                  <a:srgbClr val="EFEFEF"/>
                </a:highlight>
              </a:rPr>
              <a:t>BY</a:t>
            </a:r>
            <a:r>
              <a:rPr lang="en-US" sz="1000" b="1">
                <a:solidFill>
                  <a:schemeClr val="dk1"/>
                </a:solidFill>
                <a:highlight>
                  <a:srgbClr val="EFEFEF"/>
                </a:highlight>
              </a:rPr>
              <a:t> i</a:t>
            </a:r>
            <a:r>
              <a:rPr lang="en-US" sz="1000" b="1">
                <a:solidFill>
                  <a:srgbClr val="777777"/>
                </a:solidFill>
                <a:highlight>
                  <a:srgbClr val="EFEFEF"/>
                </a:highlight>
              </a:rPr>
              <a:t>.</a:t>
            </a:r>
            <a:r>
              <a:rPr lang="en-US" sz="1000" b="1">
                <a:solidFill>
                  <a:schemeClr val="dk1"/>
                </a:solidFill>
                <a:highlight>
                  <a:srgbClr val="EFEFEF"/>
                </a:highlight>
              </a:rPr>
              <a:t>OrderDate</a:t>
            </a:r>
            <a:r>
              <a:rPr lang="en-US" sz="1000" b="1">
                <a:solidFill>
                  <a:srgbClr val="777777"/>
                </a:solidFill>
                <a:highlight>
                  <a:srgbClr val="EFEFEF"/>
                </a:highlight>
              </a:rPr>
              <a:t>;</a:t>
            </a:r>
            <a:endParaRPr sz="1000" b="1">
              <a:solidFill>
                <a:srgbClr val="0000AA"/>
              </a:solidFill>
              <a:highlight>
                <a:srgbClr val="EFEFEF"/>
              </a:highlight>
            </a:endParaRPr>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p:txBody>
      </p:sp>
      <p:pic>
        <p:nvPicPr>
          <p:cNvPr id="260" name="Google Shape;260;g62481681c0_5_29"/>
          <p:cNvPicPr preferRelativeResize="0"/>
          <p:nvPr/>
        </p:nvPicPr>
        <p:blipFill rotWithShape="1">
          <a:blip r:embed="rId3">
            <a:alphaModFix/>
          </a:blip>
          <a:srcRect r="72882" b="10104"/>
          <a:stretch/>
        </p:blipFill>
        <p:spPr>
          <a:xfrm>
            <a:off x="6496050" y="4211900"/>
            <a:ext cx="2479674" cy="2232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63f6346a61_0_0"/>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Worst 3 Problems </a:t>
            </a:r>
            <a:endParaRPr sz="2800" b="1">
              <a:solidFill>
                <a:srgbClr val="1D314E"/>
              </a:solidFill>
            </a:endParaRPr>
          </a:p>
        </p:txBody>
      </p:sp>
      <p:sp>
        <p:nvSpPr>
          <p:cNvPr id="266" name="Google Shape;266;g63f6346a61_0_0"/>
          <p:cNvSpPr txBox="1"/>
          <p:nvPr/>
        </p:nvSpPr>
        <p:spPr>
          <a:xfrm>
            <a:off x="365125" y="1136800"/>
            <a:ext cx="3975000" cy="5307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rPr>
              <a:t>Group Member: Jerry Chacha</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Medium </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#3</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20: How many orders offered a 15% Discount and what was the name of the discount given?</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Why did I choose this problem for worst rating?</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We don’t know the names of the Customers who’ve ordered these discounted products</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The output does not provide how much they spent on products with a given 15% discount.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267" name="Google Shape;267;g63f6346a61_0_0"/>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rgbClr val="0000AA"/>
                </a:solidFill>
              </a:rPr>
              <a:t>USE</a:t>
            </a:r>
            <a:r>
              <a:rPr lang="en-US" sz="1000" b="1">
                <a:solidFill>
                  <a:schemeClr val="dk1"/>
                </a:solidFill>
              </a:rPr>
              <a:t> AdventureWorks2014</a:t>
            </a:r>
            <a:endParaRPr sz="1000" b="1">
              <a:solidFill>
                <a:schemeClr val="dk1"/>
              </a:solidFill>
            </a:endParaRPr>
          </a:p>
          <a:p>
            <a:pPr marL="0" lvl="0" indent="0" algn="l" rtl="0">
              <a:lnSpc>
                <a:spcPct val="115000"/>
              </a:lnSpc>
              <a:spcBef>
                <a:spcPts val="0"/>
              </a:spcBef>
              <a:spcAft>
                <a:spcPts val="0"/>
              </a:spcAft>
              <a:buNone/>
            </a:pPr>
            <a:endParaRPr sz="1000" b="1">
              <a:solidFill>
                <a:schemeClr val="dk1"/>
              </a:solidFill>
            </a:endParaRPr>
          </a:p>
          <a:p>
            <a:pPr marL="0" lvl="0" indent="0" algn="l" rtl="0">
              <a:lnSpc>
                <a:spcPct val="115000"/>
              </a:lnSpc>
              <a:spcBef>
                <a:spcPts val="0"/>
              </a:spcBef>
              <a:spcAft>
                <a:spcPts val="0"/>
              </a:spcAft>
              <a:buNone/>
            </a:pPr>
            <a:r>
              <a:rPr lang="en-US" sz="1000" b="1">
                <a:solidFill>
                  <a:srgbClr val="0000AA"/>
                </a:solidFill>
              </a:rPr>
              <a:t>SELECT</a:t>
            </a:r>
            <a:r>
              <a:rPr lang="en-US" sz="1000" b="1">
                <a:solidFill>
                  <a:schemeClr val="dk1"/>
                </a:solidFill>
              </a:rPr>
              <a:t> so</a:t>
            </a:r>
            <a:r>
              <a:rPr lang="en-US" sz="1000" b="1">
                <a:solidFill>
                  <a:srgbClr val="777777"/>
                </a:solidFill>
              </a:rPr>
              <a:t>.</a:t>
            </a:r>
            <a:r>
              <a:rPr lang="en-US" sz="1000" b="1">
                <a:solidFill>
                  <a:schemeClr val="dk1"/>
                </a:solidFill>
              </a:rPr>
              <a:t>SpecialOfferID</a:t>
            </a:r>
            <a:endParaRPr sz="1000" b="1">
              <a:solidFill>
                <a:schemeClr val="dk1"/>
              </a:solidFill>
            </a:endParaRPr>
          </a:p>
          <a:p>
            <a:pPr marL="0" lvl="0" indent="0" algn="l" rtl="0">
              <a:lnSpc>
                <a:spcPct val="115000"/>
              </a:lnSpc>
              <a:spcBef>
                <a:spcPts val="0"/>
              </a:spcBef>
              <a:spcAft>
                <a:spcPts val="0"/>
              </a:spcAft>
              <a:buNone/>
            </a:pPr>
            <a:r>
              <a:rPr lang="en-US" sz="1000" b="1">
                <a:solidFill>
                  <a:schemeClr val="dk1"/>
                </a:solidFill>
              </a:rPr>
              <a:t>	</a:t>
            </a:r>
            <a:r>
              <a:rPr lang="en-US" sz="1000" b="1">
                <a:solidFill>
                  <a:srgbClr val="777777"/>
                </a:solidFill>
              </a:rPr>
              <a:t>,</a:t>
            </a:r>
            <a:r>
              <a:rPr lang="en-US" sz="1000" b="1">
                <a:solidFill>
                  <a:schemeClr val="dk1"/>
                </a:solidFill>
              </a:rPr>
              <a:t>so</a:t>
            </a:r>
            <a:r>
              <a:rPr lang="en-US" sz="1000" b="1">
                <a:solidFill>
                  <a:srgbClr val="777777"/>
                </a:solidFill>
              </a:rPr>
              <a:t>.</a:t>
            </a:r>
            <a:r>
              <a:rPr lang="en-US" sz="1000" b="1">
                <a:solidFill>
                  <a:schemeClr val="dk1"/>
                </a:solidFill>
              </a:rPr>
              <a:t>[Description]</a:t>
            </a:r>
            <a:endParaRPr sz="1000" b="1">
              <a:solidFill>
                <a:schemeClr val="dk1"/>
              </a:solidFill>
            </a:endParaRPr>
          </a:p>
          <a:p>
            <a:pPr marL="0" lvl="0" indent="0" algn="l" rtl="0">
              <a:lnSpc>
                <a:spcPct val="115000"/>
              </a:lnSpc>
              <a:spcBef>
                <a:spcPts val="0"/>
              </a:spcBef>
              <a:spcAft>
                <a:spcPts val="0"/>
              </a:spcAft>
              <a:buNone/>
            </a:pPr>
            <a:r>
              <a:rPr lang="en-US" sz="1000" b="1">
                <a:solidFill>
                  <a:schemeClr val="dk1"/>
                </a:solidFill>
              </a:rPr>
              <a:t>	</a:t>
            </a:r>
            <a:r>
              <a:rPr lang="en-US" sz="1000" b="1">
                <a:solidFill>
                  <a:srgbClr val="777777"/>
                </a:solidFill>
              </a:rPr>
              <a:t>,</a:t>
            </a:r>
            <a:r>
              <a:rPr lang="en-US" sz="1000" b="1">
                <a:solidFill>
                  <a:srgbClr val="AA00AA"/>
                </a:solidFill>
              </a:rPr>
              <a:t>COUNT</a:t>
            </a:r>
            <a:r>
              <a:rPr lang="en-US" sz="1000" b="1">
                <a:solidFill>
                  <a:srgbClr val="777777"/>
                </a:solidFill>
              </a:rPr>
              <a:t>(</a:t>
            </a:r>
            <a:r>
              <a:rPr lang="en-US" sz="1000" b="1">
                <a:solidFill>
                  <a:schemeClr val="dk1"/>
                </a:solidFill>
              </a:rPr>
              <a:t>od</a:t>
            </a:r>
            <a:r>
              <a:rPr lang="en-US" sz="1000" b="1">
                <a:solidFill>
                  <a:srgbClr val="777777"/>
                </a:solidFill>
              </a:rPr>
              <a:t>.</a:t>
            </a:r>
            <a:r>
              <a:rPr lang="en-US" sz="1000" b="1">
                <a:solidFill>
                  <a:schemeClr val="dk1"/>
                </a:solidFill>
              </a:rPr>
              <a:t>SalesOrderDetailID</a:t>
            </a:r>
            <a:r>
              <a:rPr lang="en-US" sz="1000" b="1">
                <a:solidFill>
                  <a:srgbClr val="777777"/>
                </a:solidFill>
              </a:rPr>
              <a:t>)</a:t>
            </a:r>
            <a:r>
              <a:rPr lang="en-US" sz="1000" b="1">
                <a:solidFill>
                  <a:schemeClr val="dk1"/>
                </a:solidFill>
              </a:rPr>
              <a:t> </a:t>
            </a:r>
            <a:r>
              <a:rPr lang="en-US" sz="1000" b="1">
                <a:solidFill>
                  <a:srgbClr val="0000AA"/>
                </a:solidFill>
              </a:rPr>
              <a:t>AS</a:t>
            </a:r>
            <a:r>
              <a:rPr lang="en-US" sz="1000" b="1">
                <a:solidFill>
                  <a:schemeClr val="dk1"/>
                </a:solidFill>
              </a:rPr>
              <a:t> TotalAmountOfOrders</a:t>
            </a:r>
            <a:endParaRPr sz="1000" b="1">
              <a:solidFill>
                <a:schemeClr val="dk1"/>
              </a:solidFill>
            </a:endParaRPr>
          </a:p>
          <a:p>
            <a:pPr marL="0" lvl="0" indent="0" algn="l" rtl="0">
              <a:lnSpc>
                <a:spcPct val="115000"/>
              </a:lnSpc>
              <a:spcBef>
                <a:spcPts val="0"/>
              </a:spcBef>
              <a:spcAft>
                <a:spcPts val="0"/>
              </a:spcAft>
              <a:buNone/>
            </a:pPr>
            <a:r>
              <a:rPr lang="en-US" sz="1000" b="1">
                <a:solidFill>
                  <a:schemeClr val="dk1"/>
                </a:solidFill>
              </a:rPr>
              <a:t>	</a:t>
            </a:r>
            <a:r>
              <a:rPr lang="en-US" sz="1000" b="1">
                <a:solidFill>
                  <a:srgbClr val="777777"/>
                </a:solidFill>
              </a:rPr>
              <a:t>,</a:t>
            </a:r>
            <a:r>
              <a:rPr lang="en-US" sz="1000" b="1">
                <a:solidFill>
                  <a:schemeClr val="dk1"/>
                </a:solidFill>
              </a:rPr>
              <a:t>so</a:t>
            </a:r>
            <a:r>
              <a:rPr lang="en-US" sz="1000" b="1">
                <a:solidFill>
                  <a:srgbClr val="777777"/>
                </a:solidFill>
              </a:rPr>
              <a:t>.</a:t>
            </a:r>
            <a:r>
              <a:rPr lang="en-US" sz="1000" b="1">
                <a:solidFill>
                  <a:schemeClr val="dk1"/>
                </a:solidFill>
              </a:rPr>
              <a:t>DiscountPct </a:t>
            </a:r>
            <a:r>
              <a:rPr lang="en-US" sz="1000" b="1">
                <a:solidFill>
                  <a:srgbClr val="777777"/>
                </a:solidFill>
              </a:rPr>
              <a:t>*</a:t>
            </a:r>
            <a:r>
              <a:rPr lang="en-US" sz="1000" b="1">
                <a:solidFill>
                  <a:schemeClr val="dk1"/>
                </a:solidFill>
              </a:rPr>
              <a:t> 100 </a:t>
            </a:r>
            <a:r>
              <a:rPr lang="en-US" sz="1000" b="1">
                <a:solidFill>
                  <a:srgbClr val="0000AA"/>
                </a:solidFill>
              </a:rPr>
              <a:t>AS</a:t>
            </a:r>
            <a:r>
              <a:rPr lang="en-US" sz="1000" b="1">
                <a:solidFill>
                  <a:schemeClr val="dk1"/>
                </a:solidFill>
              </a:rPr>
              <a:t> Discount</a:t>
            </a:r>
            <a:endParaRPr sz="1000" b="1">
              <a:solidFill>
                <a:schemeClr val="dk1"/>
              </a:solidFill>
            </a:endParaRPr>
          </a:p>
          <a:p>
            <a:pPr marL="0" lvl="0" indent="0" algn="l" rtl="0">
              <a:lnSpc>
                <a:spcPct val="115000"/>
              </a:lnSpc>
              <a:spcBef>
                <a:spcPts val="0"/>
              </a:spcBef>
              <a:spcAft>
                <a:spcPts val="0"/>
              </a:spcAft>
              <a:buNone/>
            </a:pPr>
            <a:r>
              <a:rPr lang="en-US" sz="1000" b="1">
                <a:solidFill>
                  <a:srgbClr val="0000AA"/>
                </a:solidFill>
              </a:rPr>
              <a:t>FROM</a:t>
            </a:r>
            <a:r>
              <a:rPr lang="en-US" sz="1000" b="1">
                <a:solidFill>
                  <a:schemeClr val="dk1"/>
                </a:solidFill>
              </a:rPr>
              <a:t> Sales</a:t>
            </a:r>
            <a:r>
              <a:rPr lang="en-US" sz="1000" b="1">
                <a:solidFill>
                  <a:srgbClr val="777777"/>
                </a:solidFill>
              </a:rPr>
              <a:t>.</a:t>
            </a:r>
            <a:r>
              <a:rPr lang="en-US" sz="1000" b="1">
                <a:solidFill>
                  <a:schemeClr val="dk1"/>
                </a:solidFill>
              </a:rPr>
              <a:t>SalesOrderDetail </a:t>
            </a:r>
            <a:r>
              <a:rPr lang="en-US" sz="1000" b="1">
                <a:solidFill>
                  <a:srgbClr val="0000AA"/>
                </a:solidFill>
              </a:rPr>
              <a:t>AS</a:t>
            </a:r>
            <a:r>
              <a:rPr lang="en-US" sz="1000" b="1">
                <a:solidFill>
                  <a:schemeClr val="dk1"/>
                </a:solidFill>
              </a:rPr>
              <a:t> od</a:t>
            </a:r>
            <a:endParaRPr sz="1000" b="1">
              <a:solidFill>
                <a:schemeClr val="dk1"/>
              </a:solidFill>
            </a:endParaRPr>
          </a:p>
          <a:p>
            <a:pPr marL="0" lvl="0" indent="0" algn="l" rtl="0">
              <a:lnSpc>
                <a:spcPct val="115000"/>
              </a:lnSpc>
              <a:spcBef>
                <a:spcPts val="0"/>
              </a:spcBef>
              <a:spcAft>
                <a:spcPts val="0"/>
              </a:spcAft>
              <a:buNone/>
            </a:pPr>
            <a:r>
              <a:rPr lang="en-US" sz="1000" b="1">
                <a:solidFill>
                  <a:srgbClr val="0000AA"/>
                </a:solidFill>
              </a:rPr>
              <a:t>INNER JOIN</a:t>
            </a:r>
            <a:r>
              <a:rPr lang="en-US" sz="1000" b="1">
                <a:solidFill>
                  <a:schemeClr val="dk1"/>
                </a:solidFill>
              </a:rPr>
              <a:t> Sales</a:t>
            </a:r>
            <a:r>
              <a:rPr lang="en-US" sz="1000" b="1">
                <a:solidFill>
                  <a:srgbClr val="777777"/>
                </a:solidFill>
              </a:rPr>
              <a:t>.</a:t>
            </a:r>
            <a:r>
              <a:rPr lang="en-US" sz="1000" b="1">
                <a:solidFill>
                  <a:schemeClr val="dk1"/>
                </a:solidFill>
              </a:rPr>
              <a:t>SpecialOffer </a:t>
            </a:r>
            <a:r>
              <a:rPr lang="en-US" sz="1000" b="1">
                <a:solidFill>
                  <a:srgbClr val="0000AA"/>
                </a:solidFill>
              </a:rPr>
              <a:t>AS</a:t>
            </a:r>
            <a:r>
              <a:rPr lang="en-US" sz="1000" b="1">
                <a:solidFill>
                  <a:schemeClr val="dk1"/>
                </a:solidFill>
              </a:rPr>
              <a:t> so </a:t>
            </a:r>
            <a:r>
              <a:rPr lang="en-US" sz="1000" b="1">
                <a:solidFill>
                  <a:srgbClr val="0000AA"/>
                </a:solidFill>
              </a:rPr>
              <a:t>ON</a:t>
            </a:r>
            <a:r>
              <a:rPr lang="en-US" sz="1000" b="1">
                <a:solidFill>
                  <a:schemeClr val="dk1"/>
                </a:solidFill>
              </a:rPr>
              <a:t> so</a:t>
            </a:r>
            <a:r>
              <a:rPr lang="en-US" sz="1000" b="1">
                <a:solidFill>
                  <a:srgbClr val="777777"/>
                </a:solidFill>
              </a:rPr>
              <a:t>.</a:t>
            </a:r>
            <a:r>
              <a:rPr lang="en-US" sz="1000" b="1">
                <a:solidFill>
                  <a:schemeClr val="dk1"/>
                </a:solidFill>
              </a:rPr>
              <a:t>SpecialOfferID </a:t>
            </a:r>
            <a:r>
              <a:rPr lang="en-US" sz="1000" b="1">
                <a:solidFill>
                  <a:srgbClr val="777777"/>
                </a:solidFill>
              </a:rPr>
              <a:t>=</a:t>
            </a:r>
            <a:r>
              <a:rPr lang="en-US" sz="1000" b="1">
                <a:solidFill>
                  <a:schemeClr val="dk1"/>
                </a:solidFill>
              </a:rPr>
              <a:t> od</a:t>
            </a:r>
            <a:r>
              <a:rPr lang="en-US" sz="1000" b="1">
                <a:solidFill>
                  <a:srgbClr val="777777"/>
                </a:solidFill>
              </a:rPr>
              <a:t>.</a:t>
            </a:r>
            <a:r>
              <a:rPr lang="en-US" sz="1000" b="1">
                <a:solidFill>
                  <a:schemeClr val="dk1"/>
                </a:solidFill>
              </a:rPr>
              <a:t>SpecialOfferID</a:t>
            </a:r>
            <a:endParaRPr sz="1000" b="1">
              <a:solidFill>
                <a:schemeClr val="dk1"/>
              </a:solidFill>
            </a:endParaRPr>
          </a:p>
          <a:p>
            <a:pPr marL="0" lvl="0" indent="0" algn="l" rtl="0">
              <a:lnSpc>
                <a:spcPct val="115000"/>
              </a:lnSpc>
              <a:spcBef>
                <a:spcPts val="0"/>
              </a:spcBef>
              <a:spcAft>
                <a:spcPts val="0"/>
              </a:spcAft>
              <a:buNone/>
            </a:pPr>
            <a:r>
              <a:rPr lang="en-US" sz="1000" b="1">
                <a:solidFill>
                  <a:srgbClr val="0000AA"/>
                </a:solidFill>
              </a:rPr>
              <a:t>WHERE</a:t>
            </a:r>
            <a:r>
              <a:rPr lang="en-US" sz="1000" b="1">
                <a:solidFill>
                  <a:schemeClr val="dk1"/>
                </a:solidFill>
              </a:rPr>
              <a:t> od</a:t>
            </a:r>
            <a:r>
              <a:rPr lang="en-US" sz="1000" b="1">
                <a:solidFill>
                  <a:srgbClr val="777777"/>
                </a:solidFill>
              </a:rPr>
              <a:t>.</a:t>
            </a:r>
            <a:r>
              <a:rPr lang="en-US" sz="1000" b="1">
                <a:solidFill>
                  <a:schemeClr val="dk1"/>
                </a:solidFill>
              </a:rPr>
              <a:t>UnitPriceDiscount </a:t>
            </a:r>
            <a:r>
              <a:rPr lang="en-US" sz="1000" b="1">
                <a:solidFill>
                  <a:srgbClr val="777777"/>
                </a:solidFill>
              </a:rPr>
              <a:t>=</a:t>
            </a:r>
            <a:r>
              <a:rPr lang="en-US" sz="1000" b="1">
                <a:solidFill>
                  <a:schemeClr val="dk1"/>
                </a:solidFill>
              </a:rPr>
              <a:t> 0.15</a:t>
            </a:r>
            <a:endParaRPr sz="1000" b="1">
              <a:solidFill>
                <a:schemeClr val="dk1"/>
              </a:solidFill>
            </a:endParaRPr>
          </a:p>
          <a:p>
            <a:pPr marL="0" lvl="0" indent="0" algn="l" rtl="0">
              <a:lnSpc>
                <a:spcPct val="115000"/>
              </a:lnSpc>
              <a:spcBef>
                <a:spcPts val="0"/>
              </a:spcBef>
              <a:spcAft>
                <a:spcPts val="0"/>
              </a:spcAft>
              <a:buNone/>
            </a:pPr>
            <a:r>
              <a:rPr lang="en-US" sz="1000" b="1">
                <a:solidFill>
                  <a:srgbClr val="0000AA"/>
                </a:solidFill>
              </a:rPr>
              <a:t>GROUP</a:t>
            </a:r>
            <a:r>
              <a:rPr lang="en-US" sz="1000" b="1">
                <a:solidFill>
                  <a:schemeClr val="dk1"/>
                </a:solidFill>
              </a:rPr>
              <a:t> </a:t>
            </a:r>
            <a:r>
              <a:rPr lang="en-US" sz="1000" b="1">
                <a:solidFill>
                  <a:srgbClr val="0000AA"/>
                </a:solidFill>
              </a:rPr>
              <a:t>BY</a:t>
            </a:r>
            <a:r>
              <a:rPr lang="en-US" sz="1000" b="1">
                <a:solidFill>
                  <a:schemeClr val="dk1"/>
                </a:solidFill>
              </a:rPr>
              <a:t> so</a:t>
            </a:r>
            <a:r>
              <a:rPr lang="en-US" sz="1000" b="1">
                <a:solidFill>
                  <a:srgbClr val="777777"/>
                </a:solidFill>
              </a:rPr>
              <a:t>.</a:t>
            </a:r>
            <a:r>
              <a:rPr lang="en-US" sz="1000" b="1">
                <a:solidFill>
                  <a:schemeClr val="dk1"/>
                </a:solidFill>
              </a:rPr>
              <a:t>SpecialOfferID</a:t>
            </a:r>
            <a:endParaRPr sz="1000" b="1">
              <a:solidFill>
                <a:schemeClr val="dk1"/>
              </a:solidFill>
            </a:endParaRPr>
          </a:p>
          <a:p>
            <a:pPr marL="0" lvl="0" indent="0" algn="l" rtl="0">
              <a:lnSpc>
                <a:spcPct val="115000"/>
              </a:lnSpc>
              <a:spcBef>
                <a:spcPts val="0"/>
              </a:spcBef>
              <a:spcAft>
                <a:spcPts val="0"/>
              </a:spcAft>
              <a:buNone/>
            </a:pPr>
            <a:r>
              <a:rPr lang="en-US" sz="1000" b="1">
                <a:solidFill>
                  <a:schemeClr val="dk1"/>
                </a:solidFill>
              </a:rPr>
              <a:t>	</a:t>
            </a:r>
            <a:r>
              <a:rPr lang="en-US" sz="1000" b="1">
                <a:solidFill>
                  <a:srgbClr val="777777"/>
                </a:solidFill>
              </a:rPr>
              <a:t>,</a:t>
            </a:r>
            <a:r>
              <a:rPr lang="en-US" sz="1000" b="1">
                <a:solidFill>
                  <a:schemeClr val="dk1"/>
                </a:solidFill>
              </a:rPr>
              <a:t>so</a:t>
            </a:r>
            <a:r>
              <a:rPr lang="en-US" sz="1000" b="1">
                <a:solidFill>
                  <a:srgbClr val="777777"/>
                </a:solidFill>
              </a:rPr>
              <a:t>.</a:t>
            </a:r>
            <a:r>
              <a:rPr lang="en-US" sz="1000" b="1">
                <a:solidFill>
                  <a:schemeClr val="dk1"/>
                </a:solidFill>
              </a:rPr>
              <a:t>[Description]</a:t>
            </a:r>
            <a:endParaRPr sz="1000" b="1">
              <a:solidFill>
                <a:schemeClr val="dk1"/>
              </a:solidFill>
            </a:endParaRPr>
          </a:p>
          <a:p>
            <a:pPr marL="0" lvl="0" indent="0" algn="l" rtl="0">
              <a:lnSpc>
                <a:spcPct val="115000"/>
              </a:lnSpc>
              <a:spcBef>
                <a:spcPts val="0"/>
              </a:spcBef>
              <a:spcAft>
                <a:spcPts val="0"/>
              </a:spcAft>
              <a:buNone/>
            </a:pPr>
            <a:r>
              <a:rPr lang="en-US" sz="1000" b="1">
                <a:solidFill>
                  <a:schemeClr val="dk1"/>
                </a:solidFill>
              </a:rPr>
              <a:t>	</a:t>
            </a:r>
            <a:r>
              <a:rPr lang="en-US" sz="1000" b="1">
                <a:solidFill>
                  <a:srgbClr val="777777"/>
                </a:solidFill>
              </a:rPr>
              <a:t>,</a:t>
            </a:r>
            <a:r>
              <a:rPr lang="en-US" sz="1000" b="1">
                <a:solidFill>
                  <a:schemeClr val="dk1"/>
                </a:solidFill>
              </a:rPr>
              <a:t>so</a:t>
            </a:r>
            <a:r>
              <a:rPr lang="en-US" sz="1000" b="1">
                <a:solidFill>
                  <a:srgbClr val="777777"/>
                </a:solidFill>
              </a:rPr>
              <a:t>.</a:t>
            </a:r>
            <a:r>
              <a:rPr lang="en-US" sz="1000" b="1">
                <a:solidFill>
                  <a:schemeClr val="dk1"/>
                </a:solidFill>
              </a:rPr>
              <a:t>DiscountPct</a:t>
            </a:r>
            <a:endParaRPr sz="10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000" b="1">
                <a:solidFill>
                  <a:srgbClr val="0000AA"/>
                </a:solidFill>
              </a:rPr>
              <a:t>ORDER</a:t>
            </a:r>
            <a:r>
              <a:rPr lang="en-US" sz="1000" b="1">
                <a:solidFill>
                  <a:schemeClr val="dk1"/>
                </a:solidFill>
              </a:rPr>
              <a:t> </a:t>
            </a:r>
            <a:r>
              <a:rPr lang="en-US" sz="1000" b="1">
                <a:solidFill>
                  <a:srgbClr val="0000AA"/>
                </a:solidFill>
              </a:rPr>
              <a:t>BY</a:t>
            </a:r>
            <a:r>
              <a:rPr lang="en-US" sz="1000" b="1">
                <a:solidFill>
                  <a:schemeClr val="dk1"/>
                </a:solidFill>
              </a:rPr>
              <a:t> so</a:t>
            </a:r>
            <a:r>
              <a:rPr lang="en-US" sz="1000" b="1">
                <a:solidFill>
                  <a:srgbClr val="777777"/>
                </a:solidFill>
              </a:rPr>
              <a:t>.</a:t>
            </a:r>
            <a:r>
              <a:rPr lang="en-US" sz="1000" b="1">
                <a:solidFill>
                  <a:schemeClr val="dk1"/>
                </a:solidFill>
              </a:rPr>
              <a:t>SpecialOfferID</a:t>
            </a:r>
            <a:endParaRPr sz="1000" b="1">
              <a:solidFill>
                <a:schemeClr val="dk1"/>
              </a:solidFill>
            </a:endParaRPr>
          </a:p>
          <a:p>
            <a:pPr marL="0" lvl="0" indent="0" algn="l" rtl="0">
              <a:lnSpc>
                <a:spcPct val="115000"/>
              </a:lnSpc>
              <a:spcBef>
                <a:spcPts val="0"/>
              </a:spcBef>
              <a:spcAft>
                <a:spcPts val="0"/>
              </a:spcAft>
              <a:buNone/>
            </a:pPr>
            <a:endParaRPr sz="1000" b="1">
              <a:solidFill>
                <a:srgbClr val="0000AA"/>
              </a:solidFill>
              <a:highlight>
                <a:srgbClr val="EFEFEF"/>
              </a:highlight>
            </a:endParaRPr>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p:txBody>
      </p:sp>
      <p:pic>
        <p:nvPicPr>
          <p:cNvPr id="268" name="Google Shape;268;g63f6346a61_0_0"/>
          <p:cNvPicPr preferRelativeResize="0"/>
          <p:nvPr/>
        </p:nvPicPr>
        <p:blipFill rotWithShape="1">
          <a:blip r:embed="rId3">
            <a:alphaModFix/>
          </a:blip>
          <a:srcRect l="1665" t="56666" r="75105" b="34444"/>
          <a:stretch/>
        </p:blipFill>
        <p:spPr>
          <a:xfrm>
            <a:off x="4638675" y="4892690"/>
            <a:ext cx="3289301" cy="70801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63eac962a2_0_137"/>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400" b="1">
                <a:solidFill>
                  <a:srgbClr val="1D314E"/>
                </a:solidFill>
              </a:rPr>
              <a:t>Individual Assessment - Fixed Worst 3 Problems </a:t>
            </a:r>
            <a:endParaRPr sz="2400" b="1">
              <a:solidFill>
                <a:srgbClr val="1D314E"/>
              </a:solidFill>
            </a:endParaRPr>
          </a:p>
        </p:txBody>
      </p:sp>
      <p:sp>
        <p:nvSpPr>
          <p:cNvPr id="274" name="Google Shape;274;g63eac962a2_0_137"/>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rPr>
              <a:t>Group Member: Jerry Chacha</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Type:Medium  </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#1</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Problem 10: Find the total orders for Californians customers for October 2014 </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What did I change to fix this query?</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I removed any customers with no id number and included the Name of the Customer and their contact information</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How did this improve my query?</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Removed invalid customers, and added more information about the customer.</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275" name="Google Shape;275;g63eac962a2_0_137"/>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r>
              <a:rPr lang="en-US" sz="900" b="1">
                <a:solidFill>
                  <a:srgbClr val="0000AA"/>
                </a:solidFill>
              </a:rPr>
              <a:t>USE</a:t>
            </a:r>
            <a:r>
              <a:rPr lang="en-US" sz="900" b="1">
                <a:solidFill>
                  <a:schemeClr val="dk1"/>
                </a:solidFill>
              </a:rPr>
              <a:t> WideWorldImportersDW</a:t>
            </a:r>
            <a:endParaRPr sz="900" b="1">
              <a:solidFill>
                <a:schemeClr val="dk1"/>
              </a:solidFill>
            </a:endParaRPr>
          </a:p>
          <a:p>
            <a:pPr marL="0" lvl="0" indent="0" algn="l" rtl="0">
              <a:spcBef>
                <a:spcPts val="0"/>
              </a:spcBef>
              <a:spcAft>
                <a:spcPts val="0"/>
              </a:spcAft>
              <a:buNone/>
            </a:pPr>
            <a:endParaRPr sz="900" b="1">
              <a:solidFill>
                <a:schemeClr val="dk1"/>
              </a:solidFill>
            </a:endParaRPr>
          </a:p>
          <a:p>
            <a:pPr marL="0" lvl="0" indent="0" algn="l" rtl="0">
              <a:spcBef>
                <a:spcPts val="0"/>
              </a:spcBef>
              <a:spcAft>
                <a:spcPts val="0"/>
              </a:spcAft>
              <a:buNone/>
            </a:pPr>
            <a:r>
              <a:rPr lang="en-US" sz="900" b="1">
                <a:solidFill>
                  <a:srgbClr val="0000AA"/>
                </a:solidFill>
              </a:rPr>
              <a:t>SELECT</a:t>
            </a:r>
            <a:r>
              <a:rPr lang="en-US" sz="900" b="1">
                <a:solidFill>
                  <a:schemeClr val="dk1"/>
                </a:solidFill>
              </a:rPr>
              <a:t> c</a:t>
            </a:r>
            <a:r>
              <a:rPr lang="en-US" sz="900" b="1">
                <a:solidFill>
                  <a:srgbClr val="777777"/>
                </a:solidFill>
              </a:rPr>
              <a:t>.</a:t>
            </a:r>
            <a:r>
              <a:rPr lang="en-US" sz="900" b="1">
                <a:solidFill>
                  <a:schemeClr val="dk1"/>
                </a:solidFill>
              </a:rPr>
              <a:t>[Customer Key] </a:t>
            </a:r>
            <a:r>
              <a:rPr lang="en-US" sz="900" b="1">
                <a:solidFill>
                  <a:srgbClr val="0000AA"/>
                </a:solidFill>
              </a:rPr>
              <a:t>AS</a:t>
            </a:r>
            <a:r>
              <a:rPr lang="en-US" sz="900" b="1">
                <a:solidFill>
                  <a:schemeClr val="dk1"/>
                </a:solidFill>
              </a:rPr>
              <a:t> CustomerNumber</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rgbClr val="AA00AA"/>
                </a:solidFill>
              </a:rPr>
              <a:t>COUNT</a:t>
            </a:r>
            <a:r>
              <a:rPr lang="en-US" sz="900" b="1">
                <a:solidFill>
                  <a:srgbClr val="777777"/>
                </a:solidFill>
              </a:rPr>
              <a:t>(</a:t>
            </a:r>
            <a:r>
              <a:rPr lang="en-US" sz="900" b="1">
                <a:solidFill>
                  <a:schemeClr val="dk1"/>
                </a:solidFill>
              </a:rPr>
              <a:t>o</a:t>
            </a:r>
            <a:r>
              <a:rPr lang="en-US" sz="900" b="1">
                <a:solidFill>
                  <a:srgbClr val="777777"/>
                </a:solidFill>
              </a:rPr>
              <a:t>.</a:t>
            </a:r>
            <a:r>
              <a:rPr lang="en-US" sz="900" b="1">
                <a:solidFill>
                  <a:schemeClr val="dk1"/>
                </a:solidFill>
              </a:rPr>
              <a:t>[Order Key]</a:t>
            </a:r>
            <a:r>
              <a:rPr lang="en-US" sz="900" b="1">
                <a:solidFill>
                  <a:srgbClr val="777777"/>
                </a:solidFill>
              </a:rPr>
              <a:t>)</a:t>
            </a:r>
            <a:r>
              <a:rPr lang="en-US" sz="900" b="1">
                <a:solidFill>
                  <a:schemeClr val="dk1"/>
                </a:solidFill>
              </a:rPr>
              <a:t> </a:t>
            </a:r>
            <a:r>
              <a:rPr lang="en-US" sz="900" b="1">
                <a:solidFill>
                  <a:srgbClr val="0000AA"/>
                </a:solidFill>
              </a:rPr>
              <a:t>AS</a:t>
            </a:r>
            <a:r>
              <a:rPr lang="en-US" sz="900" b="1">
                <a:solidFill>
                  <a:schemeClr val="dk1"/>
                </a:solidFill>
              </a:rPr>
              <a:t> [Total Orders Places on October2014]</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loc</a:t>
            </a:r>
            <a:r>
              <a:rPr lang="en-US" sz="900" b="1">
                <a:solidFill>
                  <a:srgbClr val="777777"/>
                </a:solidFill>
              </a:rPr>
              <a:t>.</a:t>
            </a:r>
            <a:r>
              <a:rPr lang="en-US" sz="900" b="1">
                <a:solidFill>
                  <a:schemeClr val="dk1"/>
                </a:solidFill>
              </a:rPr>
              <a:t>City</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c</a:t>
            </a:r>
            <a:r>
              <a:rPr lang="en-US" sz="900" b="1">
                <a:solidFill>
                  <a:srgbClr val="777777"/>
                </a:solidFill>
              </a:rPr>
              <a:t>.</a:t>
            </a:r>
            <a:r>
              <a:rPr lang="en-US" sz="900" b="1">
                <a:solidFill>
                  <a:schemeClr val="dk1"/>
                </a:solidFill>
              </a:rPr>
              <a:t>Customer</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c</a:t>
            </a:r>
            <a:r>
              <a:rPr lang="en-US" sz="900" b="1">
                <a:solidFill>
                  <a:srgbClr val="777777"/>
                </a:solidFill>
              </a:rPr>
              <a:t>.</a:t>
            </a:r>
            <a:r>
              <a:rPr lang="en-US" sz="900" b="1">
                <a:solidFill>
                  <a:schemeClr val="dk1"/>
                </a:solidFill>
              </a:rPr>
              <a:t>[Primary Contact]</a:t>
            </a:r>
            <a:endParaRPr sz="900" b="1">
              <a:solidFill>
                <a:schemeClr val="dk1"/>
              </a:solidFill>
            </a:endParaRPr>
          </a:p>
          <a:p>
            <a:pPr marL="0" lvl="0" indent="0" algn="l" rtl="0">
              <a:spcBef>
                <a:spcPts val="0"/>
              </a:spcBef>
              <a:spcAft>
                <a:spcPts val="0"/>
              </a:spcAft>
              <a:buNone/>
            </a:pPr>
            <a:r>
              <a:rPr lang="en-US" sz="900" b="1">
                <a:solidFill>
                  <a:srgbClr val="0000AA"/>
                </a:solidFill>
              </a:rPr>
              <a:t>FROM</a:t>
            </a:r>
            <a:r>
              <a:rPr lang="en-US" sz="900" b="1">
                <a:solidFill>
                  <a:schemeClr val="dk1"/>
                </a:solidFill>
              </a:rPr>
              <a:t> Dimension</a:t>
            </a:r>
            <a:r>
              <a:rPr lang="en-US" sz="900" b="1">
                <a:solidFill>
                  <a:srgbClr val="777777"/>
                </a:solidFill>
              </a:rPr>
              <a:t>.</a:t>
            </a:r>
            <a:r>
              <a:rPr lang="en-US" sz="900" b="1">
                <a:solidFill>
                  <a:schemeClr val="dk1"/>
                </a:solidFill>
              </a:rPr>
              <a:t>Customer </a:t>
            </a:r>
            <a:r>
              <a:rPr lang="en-US" sz="900" b="1">
                <a:solidFill>
                  <a:srgbClr val="0000AA"/>
                </a:solidFill>
              </a:rPr>
              <a:t>AS</a:t>
            </a:r>
            <a:r>
              <a:rPr lang="en-US" sz="900" b="1">
                <a:solidFill>
                  <a:schemeClr val="dk1"/>
                </a:solidFill>
              </a:rPr>
              <a:t> c</a:t>
            </a:r>
            <a:endParaRPr sz="900" b="1">
              <a:solidFill>
                <a:schemeClr val="dk1"/>
              </a:solidFill>
            </a:endParaRPr>
          </a:p>
          <a:p>
            <a:pPr marL="0" lvl="0" indent="0" algn="l" rtl="0">
              <a:spcBef>
                <a:spcPts val="0"/>
              </a:spcBef>
              <a:spcAft>
                <a:spcPts val="0"/>
              </a:spcAft>
              <a:buNone/>
            </a:pPr>
            <a:r>
              <a:rPr lang="en-US" sz="900" b="1">
                <a:solidFill>
                  <a:srgbClr val="0000AA"/>
                </a:solidFill>
              </a:rPr>
              <a:t>INNER JOIN</a:t>
            </a:r>
            <a:r>
              <a:rPr lang="en-US" sz="900" b="1">
                <a:solidFill>
                  <a:schemeClr val="dk1"/>
                </a:solidFill>
              </a:rPr>
              <a:t> Fact</a:t>
            </a:r>
            <a:r>
              <a:rPr lang="en-US" sz="900" b="1">
                <a:solidFill>
                  <a:srgbClr val="777777"/>
                </a:solidFill>
              </a:rPr>
              <a:t>.</a:t>
            </a:r>
            <a:r>
              <a:rPr lang="en-US" sz="900" b="1">
                <a:solidFill>
                  <a:schemeClr val="dk1"/>
                </a:solidFill>
              </a:rPr>
              <a:t>"Order" </a:t>
            </a:r>
            <a:r>
              <a:rPr lang="en-US" sz="900" b="1">
                <a:solidFill>
                  <a:srgbClr val="0000AA"/>
                </a:solidFill>
              </a:rPr>
              <a:t>AS</a:t>
            </a:r>
            <a:r>
              <a:rPr lang="en-US" sz="900" b="1">
                <a:solidFill>
                  <a:schemeClr val="dk1"/>
                </a:solidFill>
              </a:rPr>
              <a:t> o </a:t>
            </a:r>
            <a:r>
              <a:rPr lang="en-US" sz="900" b="1">
                <a:solidFill>
                  <a:srgbClr val="0000AA"/>
                </a:solidFill>
              </a:rPr>
              <a:t>ON</a:t>
            </a:r>
            <a:r>
              <a:rPr lang="en-US" sz="900" b="1">
                <a:solidFill>
                  <a:schemeClr val="dk1"/>
                </a:solidFill>
              </a:rPr>
              <a:t> o</a:t>
            </a:r>
            <a:r>
              <a:rPr lang="en-US" sz="900" b="1">
                <a:solidFill>
                  <a:srgbClr val="777777"/>
                </a:solidFill>
              </a:rPr>
              <a:t>.</a:t>
            </a:r>
            <a:r>
              <a:rPr lang="en-US" sz="900" b="1">
                <a:solidFill>
                  <a:schemeClr val="dk1"/>
                </a:solidFill>
              </a:rPr>
              <a:t>[Customer Key] </a:t>
            </a:r>
            <a:r>
              <a:rPr lang="en-US" sz="900" b="1">
                <a:solidFill>
                  <a:srgbClr val="777777"/>
                </a:solidFill>
              </a:rPr>
              <a:t>=</a:t>
            </a:r>
            <a:r>
              <a:rPr lang="en-US" sz="900" b="1">
                <a:solidFill>
                  <a:schemeClr val="dk1"/>
                </a:solidFill>
              </a:rPr>
              <a:t> c</a:t>
            </a:r>
            <a:r>
              <a:rPr lang="en-US" sz="900" b="1">
                <a:solidFill>
                  <a:srgbClr val="777777"/>
                </a:solidFill>
              </a:rPr>
              <a:t>.</a:t>
            </a:r>
            <a:r>
              <a:rPr lang="en-US" sz="900" b="1">
                <a:solidFill>
                  <a:schemeClr val="dk1"/>
                </a:solidFill>
              </a:rPr>
              <a:t>[Customer Key]</a:t>
            </a:r>
            <a:endParaRPr sz="900" b="1">
              <a:solidFill>
                <a:schemeClr val="dk1"/>
              </a:solidFill>
            </a:endParaRPr>
          </a:p>
          <a:p>
            <a:pPr marL="0" lvl="0" indent="0" algn="l" rtl="0">
              <a:spcBef>
                <a:spcPts val="0"/>
              </a:spcBef>
              <a:spcAft>
                <a:spcPts val="0"/>
              </a:spcAft>
              <a:buNone/>
            </a:pPr>
            <a:r>
              <a:rPr lang="en-US" sz="900" b="1">
                <a:solidFill>
                  <a:srgbClr val="0000AA"/>
                </a:solidFill>
              </a:rPr>
              <a:t>INNER JOIN</a:t>
            </a:r>
            <a:r>
              <a:rPr lang="en-US" sz="900" b="1">
                <a:solidFill>
                  <a:schemeClr val="dk1"/>
                </a:solidFill>
              </a:rPr>
              <a:t> Dimension</a:t>
            </a:r>
            <a:r>
              <a:rPr lang="en-US" sz="900" b="1">
                <a:solidFill>
                  <a:srgbClr val="777777"/>
                </a:solidFill>
              </a:rPr>
              <a:t>.</a:t>
            </a:r>
            <a:r>
              <a:rPr lang="en-US" sz="900" b="1">
                <a:solidFill>
                  <a:schemeClr val="dk1"/>
                </a:solidFill>
              </a:rPr>
              <a:t>City </a:t>
            </a:r>
            <a:r>
              <a:rPr lang="en-US" sz="900" b="1">
                <a:solidFill>
                  <a:srgbClr val="0000AA"/>
                </a:solidFill>
              </a:rPr>
              <a:t>AS</a:t>
            </a:r>
            <a:r>
              <a:rPr lang="en-US" sz="900" b="1">
                <a:solidFill>
                  <a:schemeClr val="dk1"/>
                </a:solidFill>
              </a:rPr>
              <a:t> loc </a:t>
            </a:r>
            <a:r>
              <a:rPr lang="en-US" sz="900" b="1">
                <a:solidFill>
                  <a:srgbClr val="0000AA"/>
                </a:solidFill>
              </a:rPr>
              <a:t>ON</a:t>
            </a:r>
            <a:r>
              <a:rPr lang="en-US" sz="900" b="1">
                <a:solidFill>
                  <a:schemeClr val="dk1"/>
                </a:solidFill>
              </a:rPr>
              <a:t> o</a:t>
            </a:r>
            <a:r>
              <a:rPr lang="en-US" sz="900" b="1">
                <a:solidFill>
                  <a:srgbClr val="777777"/>
                </a:solidFill>
              </a:rPr>
              <a:t>.</a:t>
            </a:r>
            <a:r>
              <a:rPr lang="en-US" sz="900" b="1">
                <a:solidFill>
                  <a:schemeClr val="dk1"/>
                </a:solidFill>
              </a:rPr>
              <a:t>[City Key] </a:t>
            </a:r>
            <a:r>
              <a:rPr lang="en-US" sz="900" b="1">
                <a:solidFill>
                  <a:srgbClr val="777777"/>
                </a:solidFill>
              </a:rPr>
              <a:t>=</a:t>
            </a:r>
            <a:r>
              <a:rPr lang="en-US" sz="900" b="1">
                <a:solidFill>
                  <a:schemeClr val="dk1"/>
                </a:solidFill>
              </a:rPr>
              <a:t> loc</a:t>
            </a:r>
            <a:r>
              <a:rPr lang="en-US" sz="900" b="1">
                <a:solidFill>
                  <a:srgbClr val="777777"/>
                </a:solidFill>
              </a:rPr>
              <a:t>.</a:t>
            </a:r>
            <a:r>
              <a:rPr lang="en-US" sz="900" b="1">
                <a:solidFill>
                  <a:schemeClr val="dk1"/>
                </a:solidFill>
              </a:rPr>
              <a:t>[City Key]</a:t>
            </a:r>
            <a:endParaRPr sz="900" b="1">
              <a:solidFill>
                <a:schemeClr val="dk1"/>
              </a:solidFill>
            </a:endParaRPr>
          </a:p>
          <a:p>
            <a:pPr marL="0" lvl="0" indent="0" algn="l" rtl="0">
              <a:spcBef>
                <a:spcPts val="0"/>
              </a:spcBef>
              <a:spcAft>
                <a:spcPts val="0"/>
              </a:spcAft>
              <a:buNone/>
            </a:pPr>
            <a:r>
              <a:rPr lang="en-US" sz="900" b="1">
                <a:solidFill>
                  <a:srgbClr val="0000AA"/>
                </a:solidFill>
              </a:rPr>
              <a:t>WHERE</a:t>
            </a:r>
            <a:r>
              <a:rPr lang="en-US" sz="900" b="1">
                <a:solidFill>
                  <a:schemeClr val="dk1"/>
                </a:solidFill>
              </a:rPr>
              <a:t> o</a:t>
            </a:r>
            <a:r>
              <a:rPr lang="en-US" sz="900" b="1">
                <a:solidFill>
                  <a:srgbClr val="777777"/>
                </a:solidFill>
              </a:rPr>
              <a:t>.</a:t>
            </a:r>
            <a:r>
              <a:rPr lang="en-US" sz="900" b="1">
                <a:solidFill>
                  <a:schemeClr val="dk1"/>
                </a:solidFill>
              </a:rPr>
              <a:t>[Order Date Key] </a:t>
            </a:r>
            <a:r>
              <a:rPr lang="en-US" sz="900" b="1">
                <a:solidFill>
                  <a:srgbClr val="0000AA"/>
                </a:solidFill>
              </a:rPr>
              <a:t>BETWEEN</a:t>
            </a:r>
            <a:r>
              <a:rPr lang="en-US" sz="900" b="1">
                <a:solidFill>
                  <a:schemeClr val="dk1"/>
                </a:solidFill>
              </a:rPr>
              <a:t> </a:t>
            </a:r>
            <a:r>
              <a:rPr lang="en-US" sz="900" b="1">
                <a:solidFill>
                  <a:srgbClr val="AA0000"/>
                </a:solidFill>
              </a:rPr>
              <a:t>'20141001'</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0000AA"/>
                </a:solidFill>
              </a:rPr>
              <a:t>AND</a:t>
            </a:r>
            <a:r>
              <a:rPr lang="en-US" sz="900" b="1">
                <a:solidFill>
                  <a:schemeClr val="dk1"/>
                </a:solidFill>
              </a:rPr>
              <a:t> </a:t>
            </a:r>
            <a:r>
              <a:rPr lang="en-US" sz="900" b="1">
                <a:solidFill>
                  <a:srgbClr val="AA0000"/>
                </a:solidFill>
              </a:rPr>
              <a:t>'20141031'</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0000AA"/>
                </a:solidFill>
              </a:rPr>
              <a:t>AND</a:t>
            </a:r>
            <a:r>
              <a:rPr lang="en-US" sz="900" b="1">
                <a:solidFill>
                  <a:schemeClr val="dk1"/>
                </a:solidFill>
              </a:rPr>
              <a:t> </a:t>
            </a:r>
            <a:r>
              <a:rPr lang="en-US" sz="900" b="1">
                <a:solidFill>
                  <a:srgbClr val="777777"/>
                </a:solidFill>
              </a:rPr>
              <a:t>(</a:t>
            </a:r>
            <a:r>
              <a:rPr lang="en-US" sz="900" b="1">
                <a:solidFill>
                  <a:schemeClr val="dk1"/>
                </a:solidFill>
              </a:rPr>
              <a:t>loc</a:t>
            </a:r>
            <a:r>
              <a:rPr lang="en-US" sz="900" b="1">
                <a:solidFill>
                  <a:srgbClr val="777777"/>
                </a:solidFill>
              </a:rPr>
              <a:t>.</a:t>
            </a:r>
            <a:r>
              <a:rPr lang="en-US" sz="900" b="1">
                <a:solidFill>
                  <a:schemeClr val="dk1"/>
                </a:solidFill>
              </a:rPr>
              <a:t>[State Province] </a:t>
            </a:r>
            <a:r>
              <a:rPr lang="en-US" sz="900" b="1">
                <a:solidFill>
                  <a:srgbClr val="777777"/>
                </a:solidFill>
              </a:rPr>
              <a:t>=</a:t>
            </a:r>
            <a:r>
              <a:rPr lang="en-US" sz="900" b="1">
                <a:solidFill>
                  <a:schemeClr val="dk1"/>
                </a:solidFill>
              </a:rPr>
              <a:t> </a:t>
            </a:r>
            <a:r>
              <a:rPr lang="en-US" sz="900" b="1">
                <a:solidFill>
                  <a:srgbClr val="AA0000"/>
                </a:solidFill>
              </a:rPr>
              <a:t>'California'</a:t>
            </a:r>
            <a:r>
              <a:rPr lang="en-US" sz="900" b="1">
                <a:solidFill>
                  <a:srgbClr val="777777"/>
                </a:solidFill>
              </a:rPr>
              <a:t>)</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0000AA"/>
                </a:solidFill>
              </a:rPr>
              <a:t>AND</a:t>
            </a:r>
            <a:r>
              <a:rPr lang="en-US" sz="900" b="1">
                <a:solidFill>
                  <a:schemeClr val="dk1"/>
                </a:solidFill>
              </a:rPr>
              <a:t> c</a:t>
            </a:r>
            <a:r>
              <a:rPr lang="en-US" sz="900" b="1">
                <a:solidFill>
                  <a:srgbClr val="777777"/>
                </a:solidFill>
              </a:rPr>
              <a:t>.</a:t>
            </a:r>
            <a:r>
              <a:rPr lang="en-US" sz="900" b="1">
                <a:solidFill>
                  <a:schemeClr val="dk1"/>
                </a:solidFill>
              </a:rPr>
              <a:t>[Customer Key] </a:t>
            </a:r>
            <a:r>
              <a:rPr lang="en-US" sz="900" b="1">
                <a:solidFill>
                  <a:srgbClr val="777777"/>
                </a:solidFill>
              </a:rPr>
              <a:t>!=</a:t>
            </a:r>
            <a:r>
              <a:rPr lang="en-US" sz="900" b="1">
                <a:solidFill>
                  <a:schemeClr val="dk1"/>
                </a:solidFill>
              </a:rPr>
              <a:t> 0</a:t>
            </a:r>
            <a:endParaRPr sz="900" b="1">
              <a:solidFill>
                <a:schemeClr val="dk1"/>
              </a:solidFill>
            </a:endParaRPr>
          </a:p>
          <a:p>
            <a:pPr marL="0" lvl="0" indent="0" algn="l" rtl="0">
              <a:spcBef>
                <a:spcPts val="0"/>
              </a:spcBef>
              <a:spcAft>
                <a:spcPts val="0"/>
              </a:spcAft>
              <a:buNone/>
            </a:pPr>
            <a:r>
              <a:rPr lang="en-US" sz="900" b="1">
                <a:solidFill>
                  <a:srgbClr val="0000AA"/>
                </a:solidFill>
              </a:rPr>
              <a:t>GROUP</a:t>
            </a:r>
            <a:r>
              <a:rPr lang="en-US" sz="900" b="1">
                <a:solidFill>
                  <a:schemeClr val="dk1"/>
                </a:solidFill>
              </a:rPr>
              <a:t> </a:t>
            </a:r>
            <a:r>
              <a:rPr lang="en-US" sz="900" b="1">
                <a:solidFill>
                  <a:srgbClr val="0000AA"/>
                </a:solidFill>
              </a:rPr>
              <a:t>BY</a:t>
            </a:r>
            <a:r>
              <a:rPr lang="en-US" sz="900" b="1">
                <a:solidFill>
                  <a:schemeClr val="dk1"/>
                </a:solidFill>
              </a:rPr>
              <a:t> c</a:t>
            </a:r>
            <a:r>
              <a:rPr lang="en-US" sz="900" b="1">
                <a:solidFill>
                  <a:srgbClr val="777777"/>
                </a:solidFill>
              </a:rPr>
              <a:t>.</a:t>
            </a:r>
            <a:r>
              <a:rPr lang="en-US" sz="900" b="1">
                <a:solidFill>
                  <a:schemeClr val="dk1"/>
                </a:solidFill>
              </a:rPr>
              <a:t>[Customer Key]</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loc</a:t>
            </a:r>
            <a:r>
              <a:rPr lang="en-US" sz="900" b="1">
                <a:solidFill>
                  <a:srgbClr val="777777"/>
                </a:solidFill>
              </a:rPr>
              <a:t>.</a:t>
            </a:r>
            <a:r>
              <a:rPr lang="en-US" sz="900" b="1">
                <a:solidFill>
                  <a:schemeClr val="dk1"/>
                </a:solidFill>
              </a:rPr>
              <a:t>City</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c</a:t>
            </a:r>
            <a:r>
              <a:rPr lang="en-US" sz="900" b="1">
                <a:solidFill>
                  <a:srgbClr val="777777"/>
                </a:solidFill>
              </a:rPr>
              <a:t>.</a:t>
            </a:r>
            <a:r>
              <a:rPr lang="en-US" sz="900" b="1">
                <a:solidFill>
                  <a:schemeClr val="dk1"/>
                </a:solidFill>
              </a:rPr>
              <a:t>Customer</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c</a:t>
            </a:r>
            <a:r>
              <a:rPr lang="en-US" sz="900" b="1">
                <a:solidFill>
                  <a:srgbClr val="777777"/>
                </a:solidFill>
              </a:rPr>
              <a:t>.</a:t>
            </a:r>
            <a:r>
              <a:rPr lang="en-US" sz="900" b="1">
                <a:solidFill>
                  <a:schemeClr val="dk1"/>
                </a:solidFill>
              </a:rPr>
              <a:t>[Primary Contact]</a:t>
            </a:r>
            <a:endParaRPr sz="900" b="1">
              <a:solidFill>
                <a:schemeClr val="dk1"/>
              </a:solidFill>
            </a:endParaRPr>
          </a:p>
          <a:p>
            <a:pPr marL="0" lvl="0" indent="0" algn="l" rtl="0">
              <a:spcBef>
                <a:spcPts val="0"/>
              </a:spcBef>
              <a:spcAft>
                <a:spcPts val="0"/>
              </a:spcAft>
              <a:buNone/>
            </a:pPr>
            <a:r>
              <a:rPr lang="en-US" sz="900" b="1">
                <a:solidFill>
                  <a:srgbClr val="0000AA"/>
                </a:solidFill>
              </a:rPr>
              <a:t>ORDER</a:t>
            </a:r>
            <a:r>
              <a:rPr lang="en-US" sz="900" b="1">
                <a:solidFill>
                  <a:schemeClr val="dk1"/>
                </a:solidFill>
              </a:rPr>
              <a:t> </a:t>
            </a:r>
            <a:r>
              <a:rPr lang="en-US" sz="900" b="1">
                <a:solidFill>
                  <a:srgbClr val="0000AA"/>
                </a:solidFill>
              </a:rPr>
              <a:t>BY</a:t>
            </a:r>
            <a:r>
              <a:rPr lang="en-US" sz="900" b="1">
                <a:solidFill>
                  <a:schemeClr val="dk1"/>
                </a:solidFill>
              </a:rPr>
              <a:t> c</a:t>
            </a:r>
            <a:r>
              <a:rPr lang="en-US" sz="900" b="1">
                <a:solidFill>
                  <a:srgbClr val="777777"/>
                </a:solidFill>
              </a:rPr>
              <a:t>.</a:t>
            </a:r>
            <a:r>
              <a:rPr lang="en-US" sz="900" b="1">
                <a:solidFill>
                  <a:schemeClr val="dk1"/>
                </a:solidFill>
              </a:rPr>
              <a:t>[Customer Key]</a:t>
            </a:r>
            <a:r>
              <a:rPr lang="en-US" sz="900" b="1">
                <a:solidFill>
                  <a:srgbClr val="777777"/>
                </a:solidFill>
              </a:rPr>
              <a:t>;</a:t>
            </a:r>
            <a:endParaRPr sz="900" b="1">
              <a:solidFill>
                <a:srgbClr val="777777"/>
              </a:solidFill>
            </a:endParaRPr>
          </a:p>
          <a:p>
            <a:pPr marL="0" lvl="0" indent="0" algn="l" rtl="0">
              <a:spcBef>
                <a:spcPts val="0"/>
              </a:spcBef>
              <a:spcAft>
                <a:spcPts val="0"/>
              </a:spcAft>
              <a:buNone/>
            </a:pPr>
            <a:endParaRPr sz="1800"/>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276" name="Google Shape;276;g63eac962a2_0_137"/>
          <p:cNvPicPr preferRelativeResize="0"/>
          <p:nvPr/>
        </p:nvPicPr>
        <p:blipFill rotWithShape="1">
          <a:blip r:embed="rId3">
            <a:alphaModFix/>
          </a:blip>
          <a:srcRect l="1771" t="55739" r="61249" b="11111"/>
          <a:stretch/>
        </p:blipFill>
        <p:spPr>
          <a:xfrm>
            <a:off x="5105400" y="4629150"/>
            <a:ext cx="3381374" cy="17049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63f6346a61_0_11"/>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400" b="1">
                <a:solidFill>
                  <a:srgbClr val="1D314E"/>
                </a:solidFill>
              </a:rPr>
              <a:t>Individual Assessment - Fixed Worst 3 Problems </a:t>
            </a:r>
            <a:endParaRPr sz="2400" b="1">
              <a:solidFill>
                <a:srgbClr val="1D314E"/>
              </a:solidFill>
            </a:endParaRPr>
          </a:p>
        </p:txBody>
      </p:sp>
      <p:sp>
        <p:nvSpPr>
          <p:cNvPr id="282" name="Google Shape;282;g63f6346a61_0_11"/>
          <p:cNvSpPr txBox="1"/>
          <p:nvPr/>
        </p:nvSpPr>
        <p:spPr>
          <a:xfrm>
            <a:off x="365125" y="1054625"/>
            <a:ext cx="3975000" cy="5389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rPr>
              <a:t>Group Member: Jerry Chacha</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Type:Medium  </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#2</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7: How much did customers from Great Britain spend on orders during the months of January and February of 2011?</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What did I change to fix this query?</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I added a column to count the number of orders placed in the two months and ordered by the amount each customer spent in descending order</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How did this improve my query?</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The output gives a better information on how much was spent on how many orders</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283" name="Google Shape;283;g63f6346a61_0_11"/>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a:t>
            </a:r>
            <a:r>
              <a:rPr lang="en-US" sz="900" b="1">
                <a:solidFill>
                  <a:srgbClr val="0000AA"/>
                </a:solidFill>
              </a:rPr>
              <a:t>USE</a:t>
            </a:r>
            <a:r>
              <a:rPr lang="en-US" sz="900" b="1">
                <a:solidFill>
                  <a:schemeClr val="dk1"/>
                </a:solidFill>
              </a:rPr>
              <a:t> AdventureWorksDW2016</a:t>
            </a:r>
            <a:r>
              <a:rPr lang="en-US" sz="900" b="1">
                <a:solidFill>
                  <a:srgbClr val="777777"/>
                </a:solidFill>
              </a:rPr>
              <a:t>;</a:t>
            </a:r>
            <a:endParaRPr sz="900" b="1">
              <a:solidFill>
                <a:schemeClr val="dk1"/>
              </a:solidFill>
            </a:endParaRPr>
          </a:p>
          <a:p>
            <a:pPr marL="0" lvl="0" indent="0" algn="l" rtl="0">
              <a:spcBef>
                <a:spcPts val="0"/>
              </a:spcBef>
              <a:spcAft>
                <a:spcPts val="0"/>
              </a:spcAft>
              <a:buNone/>
            </a:pPr>
            <a:endParaRPr sz="900" b="1">
              <a:solidFill>
                <a:schemeClr val="dk1"/>
              </a:solidFill>
            </a:endParaRPr>
          </a:p>
          <a:p>
            <a:pPr marL="0" lvl="0" indent="0" algn="l" rtl="0">
              <a:spcBef>
                <a:spcPts val="0"/>
              </a:spcBef>
              <a:spcAft>
                <a:spcPts val="0"/>
              </a:spcAft>
              <a:buNone/>
            </a:pPr>
            <a:r>
              <a:rPr lang="en-US" sz="900" b="1">
                <a:solidFill>
                  <a:srgbClr val="0000AA"/>
                </a:solidFill>
              </a:rPr>
              <a:t>SELECT</a:t>
            </a:r>
            <a:r>
              <a:rPr lang="en-US" sz="900" b="1">
                <a:solidFill>
                  <a:schemeClr val="dk1"/>
                </a:solidFill>
              </a:rPr>
              <a:t> i</a:t>
            </a:r>
            <a:r>
              <a:rPr lang="en-US" sz="900" b="1">
                <a:solidFill>
                  <a:srgbClr val="777777"/>
                </a:solidFill>
              </a:rPr>
              <a:t>.</a:t>
            </a:r>
            <a:r>
              <a:rPr lang="en-US" sz="900" b="1">
                <a:solidFill>
                  <a:schemeClr val="dk1"/>
                </a:solidFill>
              </a:rPr>
              <a:t>CustomerKey</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c</a:t>
            </a:r>
            <a:r>
              <a:rPr lang="en-US" sz="900" b="1">
                <a:solidFill>
                  <a:srgbClr val="777777"/>
                </a:solidFill>
              </a:rPr>
              <a:t>.</a:t>
            </a:r>
            <a:r>
              <a:rPr lang="en-US" sz="900" b="1">
                <a:solidFill>
                  <a:schemeClr val="dk1"/>
                </a:solidFill>
              </a:rPr>
              <a:t>FirstName </a:t>
            </a:r>
            <a:r>
              <a:rPr lang="en-US" sz="900" b="1">
                <a:solidFill>
                  <a:srgbClr val="0000AA"/>
                </a:solidFill>
              </a:rPr>
              <a:t>AS</a:t>
            </a:r>
            <a:r>
              <a:rPr lang="en-US" sz="900" b="1">
                <a:solidFill>
                  <a:schemeClr val="dk1"/>
                </a:solidFill>
              </a:rPr>
              <a:t> [Customer First Name]</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c</a:t>
            </a:r>
            <a:r>
              <a:rPr lang="en-US" sz="900" b="1">
                <a:solidFill>
                  <a:srgbClr val="777777"/>
                </a:solidFill>
              </a:rPr>
              <a:t>.</a:t>
            </a:r>
            <a:r>
              <a:rPr lang="en-US" sz="900" b="1">
                <a:solidFill>
                  <a:schemeClr val="dk1"/>
                </a:solidFill>
              </a:rPr>
              <a:t>LastName </a:t>
            </a:r>
            <a:r>
              <a:rPr lang="en-US" sz="900" b="1">
                <a:solidFill>
                  <a:srgbClr val="0000AA"/>
                </a:solidFill>
              </a:rPr>
              <a:t>AS</a:t>
            </a:r>
            <a:r>
              <a:rPr lang="en-US" sz="900" b="1">
                <a:solidFill>
                  <a:schemeClr val="dk1"/>
                </a:solidFill>
              </a:rPr>
              <a:t> [Customer Last Name]</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rgbClr val="AA00AA"/>
                </a:solidFill>
              </a:rPr>
              <a:t>SUM</a:t>
            </a:r>
            <a:r>
              <a:rPr lang="en-US" sz="900" b="1">
                <a:solidFill>
                  <a:srgbClr val="777777"/>
                </a:solidFill>
              </a:rPr>
              <a:t>(</a:t>
            </a:r>
            <a:r>
              <a:rPr lang="en-US" sz="900" b="1">
                <a:solidFill>
                  <a:schemeClr val="dk1"/>
                </a:solidFill>
              </a:rPr>
              <a:t>i</a:t>
            </a:r>
            <a:r>
              <a:rPr lang="en-US" sz="900" b="1">
                <a:solidFill>
                  <a:srgbClr val="777777"/>
                </a:solidFill>
              </a:rPr>
              <a:t>.</a:t>
            </a:r>
            <a:r>
              <a:rPr lang="en-US" sz="900" b="1">
                <a:solidFill>
                  <a:schemeClr val="dk1"/>
                </a:solidFill>
              </a:rPr>
              <a:t>SalesAmount</a:t>
            </a:r>
            <a:r>
              <a:rPr lang="en-US" sz="900" b="1">
                <a:solidFill>
                  <a:srgbClr val="777777"/>
                </a:solidFill>
              </a:rPr>
              <a:t>)</a:t>
            </a:r>
            <a:r>
              <a:rPr lang="en-US" sz="900" b="1">
                <a:solidFill>
                  <a:schemeClr val="dk1"/>
                </a:solidFill>
              </a:rPr>
              <a:t> </a:t>
            </a:r>
            <a:r>
              <a:rPr lang="en-US" sz="900" b="1">
                <a:solidFill>
                  <a:srgbClr val="0000AA"/>
                </a:solidFill>
              </a:rPr>
              <a:t>AS</a:t>
            </a:r>
            <a:r>
              <a:rPr lang="en-US" sz="900" b="1">
                <a:solidFill>
                  <a:schemeClr val="dk1"/>
                </a:solidFill>
              </a:rPr>
              <a:t> TotalSalesAmount</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rgbClr val="AA00AA"/>
                </a:solidFill>
              </a:rPr>
              <a:t>COUNT</a:t>
            </a:r>
            <a:r>
              <a:rPr lang="en-US" sz="900" b="1">
                <a:solidFill>
                  <a:srgbClr val="777777"/>
                </a:solidFill>
              </a:rPr>
              <a:t>(</a:t>
            </a:r>
            <a:r>
              <a:rPr lang="en-US" sz="900" b="1">
                <a:solidFill>
                  <a:schemeClr val="dk1"/>
                </a:solidFill>
              </a:rPr>
              <a:t>i</a:t>
            </a:r>
            <a:r>
              <a:rPr lang="en-US" sz="900" b="1">
                <a:solidFill>
                  <a:srgbClr val="777777"/>
                </a:solidFill>
              </a:rPr>
              <a:t>.</a:t>
            </a:r>
            <a:r>
              <a:rPr lang="en-US" sz="900" b="1">
                <a:solidFill>
                  <a:schemeClr val="dk1"/>
                </a:solidFill>
              </a:rPr>
              <a:t>SalesOrderNumber</a:t>
            </a:r>
            <a:r>
              <a:rPr lang="en-US" sz="900" b="1">
                <a:solidFill>
                  <a:srgbClr val="777777"/>
                </a:solidFill>
              </a:rPr>
              <a:t>)</a:t>
            </a:r>
            <a:r>
              <a:rPr lang="en-US" sz="900" b="1">
                <a:solidFill>
                  <a:schemeClr val="dk1"/>
                </a:solidFill>
              </a:rPr>
              <a:t> </a:t>
            </a:r>
            <a:r>
              <a:rPr lang="en-US" sz="900" b="1">
                <a:solidFill>
                  <a:srgbClr val="0000AA"/>
                </a:solidFill>
              </a:rPr>
              <a:t>AS</a:t>
            </a:r>
            <a:r>
              <a:rPr lang="en-US" sz="900" b="1">
                <a:solidFill>
                  <a:schemeClr val="dk1"/>
                </a:solidFill>
              </a:rPr>
              <a:t> [Amount of Orders Placed]</a:t>
            </a:r>
            <a:endParaRPr sz="900" b="1">
              <a:solidFill>
                <a:schemeClr val="dk1"/>
              </a:solidFill>
            </a:endParaRPr>
          </a:p>
          <a:p>
            <a:pPr marL="0" lvl="0" indent="0" algn="l" rtl="0">
              <a:spcBef>
                <a:spcPts val="0"/>
              </a:spcBef>
              <a:spcAft>
                <a:spcPts val="0"/>
              </a:spcAft>
              <a:buNone/>
            </a:pPr>
            <a:r>
              <a:rPr lang="en-US" sz="900" b="1">
                <a:solidFill>
                  <a:srgbClr val="0000AA"/>
                </a:solidFill>
              </a:rPr>
              <a:t>FROM</a:t>
            </a:r>
            <a:r>
              <a:rPr lang="en-US" sz="900" b="1">
                <a:solidFill>
                  <a:schemeClr val="dk1"/>
                </a:solidFill>
              </a:rPr>
              <a:t> dbo</a:t>
            </a:r>
            <a:r>
              <a:rPr lang="en-US" sz="900" b="1">
                <a:solidFill>
                  <a:srgbClr val="777777"/>
                </a:solidFill>
              </a:rPr>
              <a:t>.</a:t>
            </a:r>
            <a:r>
              <a:rPr lang="en-US" sz="900" b="1">
                <a:solidFill>
                  <a:schemeClr val="dk1"/>
                </a:solidFill>
              </a:rPr>
              <a:t>FactInternetSales </a:t>
            </a:r>
            <a:r>
              <a:rPr lang="en-US" sz="900" b="1">
                <a:solidFill>
                  <a:srgbClr val="0000AA"/>
                </a:solidFill>
              </a:rPr>
              <a:t>AS</a:t>
            </a:r>
            <a:r>
              <a:rPr lang="en-US" sz="900" b="1">
                <a:solidFill>
                  <a:schemeClr val="dk1"/>
                </a:solidFill>
              </a:rPr>
              <a:t> i</a:t>
            </a:r>
            <a:endParaRPr sz="900" b="1">
              <a:solidFill>
                <a:schemeClr val="dk1"/>
              </a:solidFill>
            </a:endParaRPr>
          </a:p>
          <a:p>
            <a:pPr marL="0" lvl="0" indent="0" algn="l" rtl="0">
              <a:spcBef>
                <a:spcPts val="0"/>
              </a:spcBef>
              <a:spcAft>
                <a:spcPts val="0"/>
              </a:spcAft>
              <a:buNone/>
            </a:pPr>
            <a:r>
              <a:rPr lang="en-US" sz="900" b="1">
                <a:solidFill>
                  <a:srgbClr val="0000AA"/>
                </a:solidFill>
              </a:rPr>
              <a:t>INNER JOIN</a:t>
            </a:r>
            <a:r>
              <a:rPr lang="en-US" sz="900" b="1">
                <a:solidFill>
                  <a:schemeClr val="dk1"/>
                </a:solidFill>
              </a:rPr>
              <a:t> dbo</a:t>
            </a:r>
            <a:r>
              <a:rPr lang="en-US" sz="900" b="1">
                <a:solidFill>
                  <a:srgbClr val="777777"/>
                </a:solidFill>
              </a:rPr>
              <a:t>.</a:t>
            </a:r>
            <a:r>
              <a:rPr lang="en-US" sz="900" b="1">
                <a:solidFill>
                  <a:schemeClr val="dk1"/>
                </a:solidFill>
              </a:rPr>
              <a:t>DimCustomer </a:t>
            </a:r>
            <a:r>
              <a:rPr lang="en-US" sz="900" b="1">
                <a:solidFill>
                  <a:srgbClr val="0000AA"/>
                </a:solidFill>
              </a:rPr>
              <a:t>AS</a:t>
            </a:r>
            <a:r>
              <a:rPr lang="en-US" sz="900" b="1">
                <a:solidFill>
                  <a:schemeClr val="dk1"/>
                </a:solidFill>
              </a:rPr>
              <a:t> c </a:t>
            </a:r>
            <a:r>
              <a:rPr lang="en-US" sz="900" b="1">
                <a:solidFill>
                  <a:srgbClr val="0000AA"/>
                </a:solidFill>
              </a:rPr>
              <a:t>ON</a:t>
            </a:r>
            <a:r>
              <a:rPr lang="en-US" sz="900" b="1">
                <a:solidFill>
                  <a:schemeClr val="dk1"/>
                </a:solidFill>
              </a:rPr>
              <a:t> i</a:t>
            </a:r>
            <a:r>
              <a:rPr lang="en-US" sz="900" b="1">
                <a:solidFill>
                  <a:srgbClr val="777777"/>
                </a:solidFill>
              </a:rPr>
              <a:t>.</a:t>
            </a:r>
            <a:r>
              <a:rPr lang="en-US" sz="900" b="1">
                <a:solidFill>
                  <a:schemeClr val="dk1"/>
                </a:solidFill>
              </a:rPr>
              <a:t>CustomerKey </a:t>
            </a:r>
            <a:r>
              <a:rPr lang="en-US" sz="900" b="1">
                <a:solidFill>
                  <a:srgbClr val="777777"/>
                </a:solidFill>
              </a:rPr>
              <a:t>=</a:t>
            </a:r>
            <a:r>
              <a:rPr lang="en-US" sz="900" b="1">
                <a:solidFill>
                  <a:schemeClr val="dk1"/>
                </a:solidFill>
              </a:rPr>
              <a:t> c</a:t>
            </a:r>
            <a:r>
              <a:rPr lang="en-US" sz="900" b="1">
                <a:solidFill>
                  <a:srgbClr val="777777"/>
                </a:solidFill>
              </a:rPr>
              <a:t>.</a:t>
            </a:r>
            <a:r>
              <a:rPr lang="en-US" sz="900" b="1">
                <a:solidFill>
                  <a:schemeClr val="dk1"/>
                </a:solidFill>
              </a:rPr>
              <a:t>CustomerKey</a:t>
            </a:r>
            <a:endParaRPr sz="900" b="1">
              <a:solidFill>
                <a:schemeClr val="dk1"/>
              </a:solidFill>
            </a:endParaRPr>
          </a:p>
          <a:p>
            <a:pPr marL="0" lvl="0" indent="0" algn="l" rtl="0">
              <a:spcBef>
                <a:spcPts val="0"/>
              </a:spcBef>
              <a:spcAft>
                <a:spcPts val="0"/>
              </a:spcAft>
              <a:buNone/>
            </a:pPr>
            <a:r>
              <a:rPr lang="en-US" sz="900" b="1">
                <a:solidFill>
                  <a:srgbClr val="0000AA"/>
                </a:solidFill>
              </a:rPr>
              <a:t>INNER JOIN</a:t>
            </a:r>
            <a:r>
              <a:rPr lang="en-US" sz="900" b="1">
                <a:solidFill>
                  <a:schemeClr val="dk1"/>
                </a:solidFill>
              </a:rPr>
              <a:t> dbo</a:t>
            </a:r>
            <a:r>
              <a:rPr lang="en-US" sz="900" b="1">
                <a:solidFill>
                  <a:srgbClr val="777777"/>
                </a:solidFill>
              </a:rPr>
              <a:t>.</a:t>
            </a:r>
            <a:r>
              <a:rPr lang="en-US" sz="900" b="1">
                <a:solidFill>
                  <a:schemeClr val="dk1"/>
                </a:solidFill>
              </a:rPr>
              <a:t>DimGeography </a:t>
            </a:r>
            <a:r>
              <a:rPr lang="en-US" sz="900" b="1">
                <a:solidFill>
                  <a:srgbClr val="0000AA"/>
                </a:solidFill>
              </a:rPr>
              <a:t>AS</a:t>
            </a:r>
            <a:r>
              <a:rPr lang="en-US" sz="900" b="1">
                <a:solidFill>
                  <a:schemeClr val="dk1"/>
                </a:solidFill>
              </a:rPr>
              <a:t> g </a:t>
            </a:r>
            <a:r>
              <a:rPr lang="en-US" sz="900" b="1">
                <a:solidFill>
                  <a:srgbClr val="0000AA"/>
                </a:solidFill>
              </a:rPr>
              <a:t>ON</a:t>
            </a:r>
            <a:r>
              <a:rPr lang="en-US" sz="900" b="1">
                <a:solidFill>
                  <a:schemeClr val="dk1"/>
                </a:solidFill>
              </a:rPr>
              <a:t> g</a:t>
            </a:r>
            <a:r>
              <a:rPr lang="en-US" sz="900" b="1">
                <a:solidFill>
                  <a:srgbClr val="777777"/>
                </a:solidFill>
              </a:rPr>
              <a:t>.</a:t>
            </a:r>
            <a:r>
              <a:rPr lang="en-US" sz="900" b="1">
                <a:solidFill>
                  <a:schemeClr val="dk1"/>
                </a:solidFill>
              </a:rPr>
              <a:t>GeographyKey </a:t>
            </a:r>
            <a:r>
              <a:rPr lang="en-US" sz="900" b="1">
                <a:solidFill>
                  <a:srgbClr val="777777"/>
                </a:solidFill>
              </a:rPr>
              <a:t>=</a:t>
            </a:r>
            <a:r>
              <a:rPr lang="en-US" sz="900" b="1">
                <a:solidFill>
                  <a:schemeClr val="dk1"/>
                </a:solidFill>
              </a:rPr>
              <a:t> c</a:t>
            </a:r>
            <a:r>
              <a:rPr lang="en-US" sz="900" b="1">
                <a:solidFill>
                  <a:srgbClr val="777777"/>
                </a:solidFill>
              </a:rPr>
              <a:t>.</a:t>
            </a:r>
            <a:r>
              <a:rPr lang="en-US" sz="900" b="1">
                <a:solidFill>
                  <a:schemeClr val="dk1"/>
                </a:solidFill>
              </a:rPr>
              <a:t>GeographyKey</a:t>
            </a:r>
            <a:endParaRPr sz="900" b="1">
              <a:solidFill>
                <a:schemeClr val="dk1"/>
              </a:solidFill>
            </a:endParaRPr>
          </a:p>
          <a:p>
            <a:pPr marL="0" lvl="0" indent="0" algn="l" rtl="0">
              <a:spcBef>
                <a:spcPts val="0"/>
              </a:spcBef>
              <a:spcAft>
                <a:spcPts val="0"/>
              </a:spcAft>
              <a:buNone/>
            </a:pPr>
            <a:r>
              <a:rPr lang="en-US" sz="900" b="1">
                <a:solidFill>
                  <a:srgbClr val="0000AA"/>
                </a:solidFill>
              </a:rPr>
              <a:t>WHERE</a:t>
            </a:r>
            <a:r>
              <a:rPr lang="en-US" sz="900" b="1">
                <a:solidFill>
                  <a:schemeClr val="dk1"/>
                </a:solidFill>
              </a:rPr>
              <a:t> </a:t>
            </a:r>
            <a:r>
              <a:rPr lang="en-US" sz="900" b="1">
                <a:solidFill>
                  <a:srgbClr val="777777"/>
                </a:solidFill>
              </a:rPr>
              <a:t>(</a:t>
            </a:r>
            <a:r>
              <a:rPr lang="en-US" sz="900" b="1">
                <a:solidFill>
                  <a:schemeClr val="dk1"/>
                </a:solidFill>
              </a:rPr>
              <a:t>g</a:t>
            </a:r>
            <a:r>
              <a:rPr lang="en-US" sz="900" b="1">
                <a:solidFill>
                  <a:srgbClr val="777777"/>
                </a:solidFill>
              </a:rPr>
              <a:t>.</a:t>
            </a:r>
            <a:r>
              <a:rPr lang="en-US" sz="900" b="1">
                <a:solidFill>
                  <a:schemeClr val="dk1"/>
                </a:solidFill>
              </a:rPr>
              <a:t>CountryRegionCode </a:t>
            </a:r>
            <a:r>
              <a:rPr lang="en-US" sz="900" b="1">
                <a:solidFill>
                  <a:srgbClr val="777777"/>
                </a:solidFill>
              </a:rPr>
              <a:t>=</a:t>
            </a:r>
            <a:r>
              <a:rPr lang="en-US" sz="900" b="1">
                <a:solidFill>
                  <a:schemeClr val="dk1"/>
                </a:solidFill>
              </a:rPr>
              <a:t> </a:t>
            </a:r>
            <a:r>
              <a:rPr lang="en-US" sz="900" b="1">
                <a:solidFill>
                  <a:srgbClr val="AA0000"/>
                </a:solidFill>
              </a:rPr>
              <a:t>'GB'</a:t>
            </a:r>
            <a:r>
              <a:rPr lang="en-US" sz="900" b="1">
                <a:solidFill>
                  <a:srgbClr val="777777"/>
                </a:solidFill>
              </a:rPr>
              <a:t>)</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0000AA"/>
                </a:solidFill>
              </a:rPr>
              <a:t>AND</a:t>
            </a:r>
            <a:r>
              <a:rPr lang="en-US" sz="900" b="1">
                <a:solidFill>
                  <a:schemeClr val="dk1"/>
                </a:solidFill>
              </a:rPr>
              <a:t> i</a:t>
            </a:r>
            <a:r>
              <a:rPr lang="en-US" sz="900" b="1">
                <a:solidFill>
                  <a:srgbClr val="777777"/>
                </a:solidFill>
              </a:rPr>
              <a:t>.</a:t>
            </a:r>
            <a:r>
              <a:rPr lang="en-US" sz="900" b="1">
                <a:solidFill>
                  <a:schemeClr val="dk1"/>
                </a:solidFill>
              </a:rPr>
              <a:t>OrderDate </a:t>
            </a:r>
            <a:r>
              <a:rPr lang="en-US" sz="900" b="1">
                <a:solidFill>
                  <a:srgbClr val="0000AA"/>
                </a:solidFill>
              </a:rPr>
              <a:t>BETWEEN</a:t>
            </a:r>
            <a:r>
              <a:rPr lang="en-US" sz="900" b="1">
                <a:solidFill>
                  <a:schemeClr val="dk1"/>
                </a:solidFill>
              </a:rPr>
              <a:t> </a:t>
            </a:r>
            <a:r>
              <a:rPr lang="en-US" sz="900" b="1">
                <a:solidFill>
                  <a:srgbClr val="AA0000"/>
                </a:solidFill>
              </a:rPr>
              <a:t>'20110101'</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0000AA"/>
                </a:solidFill>
              </a:rPr>
              <a:t>AND</a:t>
            </a:r>
            <a:r>
              <a:rPr lang="en-US" sz="900" b="1">
                <a:solidFill>
                  <a:schemeClr val="dk1"/>
                </a:solidFill>
              </a:rPr>
              <a:t> </a:t>
            </a:r>
            <a:r>
              <a:rPr lang="en-US" sz="900" b="1">
                <a:solidFill>
                  <a:srgbClr val="AA0000"/>
                </a:solidFill>
              </a:rPr>
              <a:t>'20110228'</a:t>
            </a:r>
            <a:endParaRPr sz="900" b="1">
              <a:solidFill>
                <a:schemeClr val="dk1"/>
              </a:solidFill>
            </a:endParaRPr>
          </a:p>
          <a:p>
            <a:pPr marL="0" lvl="0" indent="0" algn="l" rtl="0">
              <a:spcBef>
                <a:spcPts val="0"/>
              </a:spcBef>
              <a:spcAft>
                <a:spcPts val="0"/>
              </a:spcAft>
              <a:buNone/>
            </a:pPr>
            <a:r>
              <a:rPr lang="en-US" sz="900" b="1">
                <a:solidFill>
                  <a:srgbClr val="0000AA"/>
                </a:solidFill>
              </a:rPr>
              <a:t>GROUP</a:t>
            </a:r>
            <a:r>
              <a:rPr lang="en-US" sz="900" b="1">
                <a:solidFill>
                  <a:schemeClr val="dk1"/>
                </a:solidFill>
              </a:rPr>
              <a:t> </a:t>
            </a:r>
            <a:r>
              <a:rPr lang="en-US" sz="900" b="1">
                <a:solidFill>
                  <a:srgbClr val="0000AA"/>
                </a:solidFill>
              </a:rPr>
              <a:t>BY</a:t>
            </a:r>
            <a:r>
              <a:rPr lang="en-US" sz="900" b="1">
                <a:solidFill>
                  <a:schemeClr val="dk1"/>
                </a:solidFill>
              </a:rPr>
              <a:t> i</a:t>
            </a:r>
            <a:r>
              <a:rPr lang="en-US" sz="900" b="1">
                <a:solidFill>
                  <a:srgbClr val="777777"/>
                </a:solidFill>
              </a:rPr>
              <a:t>.</a:t>
            </a:r>
            <a:r>
              <a:rPr lang="en-US" sz="900" b="1">
                <a:solidFill>
                  <a:schemeClr val="dk1"/>
                </a:solidFill>
              </a:rPr>
              <a:t>CustomerKey</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i</a:t>
            </a:r>
            <a:r>
              <a:rPr lang="en-US" sz="900" b="1">
                <a:solidFill>
                  <a:srgbClr val="777777"/>
                </a:solidFill>
              </a:rPr>
              <a:t>.</a:t>
            </a:r>
            <a:r>
              <a:rPr lang="en-US" sz="900" b="1">
                <a:solidFill>
                  <a:schemeClr val="dk1"/>
                </a:solidFill>
              </a:rPr>
              <a:t>OrderDate</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c</a:t>
            </a:r>
            <a:r>
              <a:rPr lang="en-US" sz="900" b="1">
                <a:solidFill>
                  <a:srgbClr val="777777"/>
                </a:solidFill>
              </a:rPr>
              <a:t>.</a:t>
            </a:r>
            <a:r>
              <a:rPr lang="en-US" sz="900" b="1">
                <a:solidFill>
                  <a:schemeClr val="dk1"/>
                </a:solidFill>
              </a:rPr>
              <a:t>FirstName</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c</a:t>
            </a:r>
            <a:r>
              <a:rPr lang="en-US" sz="900" b="1">
                <a:solidFill>
                  <a:srgbClr val="777777"/>
                </a:solidFill>
              </a:rPr>
              <a:t>.</a:t>
            </a:r>
            <a:r>
              <a:rPr lang="en-US" sz="900" b="1">
                <a:solidFill>
                  <a:schemeClr val="dk1"/>
                </a:solidFill>
              </a:rPr>
              <a:t>LastName</a:t>
            </a:r>
            <a:endParaRPr sz="900" b="1">
              <a:solidFill>
                <a:schemeClr val="dk1"/>
              </a:solidFill>
            </a:endParaRPr>
          </a:p>
          <a:p>
            <a:pPr marL="0" lvl="0" indent="0" algn="l" rtl="0">
              <a:spcBef>
                <a:spcPts val="0"/>
              </a:spcBef>
              <a:spcAft>
                <a:spcPts val="0"/>
              </a:spcAft>
              <a:buNone/>
            </a:pPr>
            <a:r>
              <a:rPr lang="en-US" sz="900" b="1">
                <a:solidFill>
                  <a:srgbClr val="0000AA"/>
                </a:solidFill>
              </a:rPr>
              <a:t>ORDER</a:t>
            </a:r>
            <a:r>
              <a:rPr lang="en-US" sz="900" b="1">
                <a:solidFill>
                  <a:schemeClr val="dk1"/>
                </a:solidFill>
              </a:rPr>
              <a:t> </a:t>
            </a:r>
            <a:r>
              <a:rPr lang="en-US" sz="900" b="1">
                <a:solidFill>
                  <a:srgbClr val="0000AA"/>
                </a:solidFill>
              </a:rPr>
              <a:t>BY</a:t>
            </a:r>
            <a:r>
              <a:rPr lang="en-US" sz="900" b="1">
                <a:solidFill>
                  <a:schemeClr val="dk1"/>
                </a:solidFill>
              </a:rPr>
              <a:t> </a:t>
            </a:r>
            <a:r>
              <a:rPr lang="en-US" sz="900" b="1">
                <a:solidFill>
                  <a:srgbClr val="AA00AA"/>
                </a:solidFill>
              </a:rPr>
              <a:t>SUM</a:t>
            </a:r>
            <a:r>
              <a:rPr lang="en-US" sz="900" b="1">
                <a:solidFill>
                  <a:srgbClr val="777777"/>
                </a:solidFill>
              </a:rPr>
              <a:t>(</a:t>
            </a:r>
            <a:r>
              <a:rPr lang="en-US" sz="900" b="1">
                <a:solidFill>
                  <a:schemeClr val="dk1"/>
                </a:solidFill>
              </a:rPr>
              <a:t>i</a:t>
            </a:r>
            <a:r>
              <a:rPr lang="en-US" sz="900" b="1">
                <a:solidFill>
                  <a:srgbClr val="777777"/>
                </a:solidFill>
              </a:rPr>
              <a:t>.</a:t>
            </a:r>
            <a:r>
              <a:rPr lang="en-US" sz="900" b="1">
                <a:solidFill>
                  <a:schemeClr val="dk1"/>
                </a:solidFill>
              </a:rPr>
              <a:t>SalesAmount</a:t>
            </a:r>
            <a:r>
              <a:rPr lang="en-US" sz="900" b="1">
                <a:solidFill>
                  <a:srgbClr val="777777"/>
                </a:solidFill>
              </a:rPr>
              <a:t>)</a:t>
            </a:r>
            <a:r>
              <a:rPr lang="en-US" sz="900" b="1">
                <a:solidFill>
                  <a:schemeClr val="dk1"/>
                </a:solidFill>
              </a:rPr>
              <a:t> </a:t>
            </a:r>
            <a:r>
              <a:rPr lang="en-US" sz="900" b="1">
                <a:solidFill>
                  <a:srgbClr val="0000AA"/>
                </a:solidFill>
              </a:rPr>
              <a:t>DESC</a:t>
            </a:r>
            <a:endParaRPr sz="900" b="1">
              <a:solidFill>
                <a:srgbClr val="0000AA"/>
              </a:solidFill>
            </a:endParaRPr>
          </a:p>
          <a:p>
            <a:pPr marL="0" lvl="0" indent="0" algn="l" rtl="0">
              <a:spcBef>
                <a:spcPts val="0"/>
              </a:spcBef>
              <a:spcAft>
                <a:spcPts val="0"/>
              </a:spcAft>
              <a:buClr>
                <a:schemeClr val="dk1"/>
              </a:buClr>
              <a:buSzPts val="1100"/>
              <a:buFont typeface="Arial"/>
              <a:buNone/>
            </a:pPr>
            <a:endParaRPr sz="1000" b="1">
              <a:solidFill>
                <a:srgbClr val="0000AA"/>
              </a:solidFill>
            </a:endParaRPr>
          </a:p>
          <a:p>
            <a:pPr marL="0" lvl="0" indent="0" algn="l" rtl="0">
              <a:spcBef>
                <a:spcPts val="0"/>
              </a:spcBef>
              <a:spcAft>
                <a:spcPts val="0"/>
              </a:spcAft>
              <a:buNone/>
            </a:pPr>
            <a:endParaRPr sz="900" b="1">
              <a:solidFill>
                <a:srgbClr val="0000AA"/>
              </a:solidFill>
            </a:endParaRPr>
          </a:p>
          <a:p>
            <a:pPr marL="0" lvl="0" indent="0" algn="l" rtl="0">
              <a:spcBef>
                <a:spcPts val="0"/>
              </a:spcBef>
              <a:spcAft>
                <a:spcPts val="0"/>
              </a:spcAft>
              <a:buNone/>
            </a:pPr>
            <a:endParaRPr sz="1800"/>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284" name="Google Shape;284;g63f6346a61_0_11"/>
          <p:cNvPicPr preferRelativeResize="0"/>
          <p:nvPr/>
        </p:nvPicPr>
        <p:blipFill rotWithShape="1">
          <a:blip r:embed="rId3">
            <a:alphaModFix/>
          </a:blip>
          <a:srcRect l="1773" t="54076" r="48121" b="5182"/>
          <a:stretch/>
        </p:blipFill>
        <p:spPr>
          <a:xfrm>
            <a:off x="4340125" y="4600575"/>
            <a:ext cx="3762374" cy="17208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63f6346a61_0_22"/>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400" b="1">
                <a:solidFill>
                  <a:srgbClr val="1D314E"/>
                </a:solidFill>
              </a:rPr>
              <a:t>Individual Assessment - Fixed Worst 3 Problems </a:t>
            </a:r>
            <a:endParaRPr sz="2400" b="1">
              <a:solidFill>
                <a:srgbClr val="1D314E"/>
              </a:solidFill>
            </a:endParaRPr>
          </a:p>
        </p:txBody>
      </p:sp>
      <p:sp>
        <p:nvSpPr>
          <p:cNvPr id="290" name="Google Shape;290;g63f6346a61_0_22"/>
          <p:cNvSpPr txBox="1"/>
          <p:nvPr/>
        </p:nvSpPr>
        <p:spPr>
          <a:xfrm>
            <a:off x="365125" y="1051750"/>
            <a:ext cx="3975000" cy="5392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Group Member: Jerry Chacha</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Type:Medium  </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#3</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10: How many orders offered a 15% Discount and what was the name of the discount given?</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What did I change to fix this query?</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I added a column to count amount spent from Customers using this 15% discount for June 2013</a:t>
            </a:r>
            <a:endParaRPr sz="1800">
              <a:solidFill>
                <a:schemeClr val="dk1"/>
              </a:solidFill>
            </a:endParaRPr>
          </a:p>
          <a:p>
            <a:pPr marL="0" lvl="0" indent="0" algn="l" rtl="0">
              <a:spcBef>
                <a:spcPts val="0"/>
              </a:spcBef>
              <a:spcAft>
                <a:spcPts val="0"/>
              </a:spcAft>
              <a:buNone/>
            </a:pPr>
            <a:r>
              <a:rPr lang="en-US" sz="1800">
                <a:solidFill>
                  <a:schemeClr val="dk1"/>
                </a:solidFill>
              </a:rPr>
              <a:t>How did this improve my query?</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The output gives a better understanding on which customers used a 15%  and their total spending</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291" name="Google Shape;291;g63f6346a61_0_22"/>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a:t>
            </a:r>
            <a:r>
              <a:rPr lang="en-US" sz="900" b="1">
                <a:solidFill>
                  <a:srgbClr val="0000AA"/>
                </a:solidFill>
              </a:rPr>
              <a:t>USE</a:t>
            </a:r>
            <a:r>
              <a:rPr lang="en-US" sz="900" b="1">
                <a:solidFill>
                  <a:schemeClr val="dk1"/>
                </a:solidFill>
              </a:rPr>
              <a:t> AdventureWorks2014</a:t>
            </a:r>
            <a:endParaRPr sz="900" b="1">
              <a:solidFill>
                <a:schemeClr val="dk1"/>
              </a:solidFill>
            </a:endParaRPr>
          </a:p>
          <a:p>
            <a:pPr marL="0" lvl="0" indent="0" algn="l" rtl="0">
              <a:spcBef>
                <a:spcPts val="0"/>
              </a:spcBef>
              <a:spcAft>
                <a:spcPts val="0"/>
              </a:spcAft>
              <a:buNone/>
            </a:pPr>
            <a:endParaRPr sz="900" b="1">
              <a:solidFill>
                <a:schemeClr val="dk1"/>
              </a:solidFill>
            </a:endParaRPr>
          </a:p>
          <a:p>
            <a:pPr marL="0" lvl="0" indent="0" algn="l" rtl="0">
              <a:spcBef>
                <a:spcPts val="0"/>
              </a:spcBef>
              <a:spcAft>
                <a:spcPts val="0"/>
              </a:spcAft>
              <a:buNone/>
            </a:pPr>
            <a:r>
              <a:rPr lang="en-US" sz="900" b="1">
                <a:solidFill>
                  <a:srgbClr val="0000AA"/>
                </a:solidFill>
              </a:rPr>
              <a:t>SELECT</a:t>
            </a:r>
            <a:r>
              <a:rPr lang="en-US" sz="900" b="1">
                <a:solidFill>
                  <a:schemeClr val="dk1"/>
                </a:solidFill>
              </a:rPr>
              <a:t> so</a:t>
            </a:r>
            <a:r>
              <a:rPr lang="en-US" sz="900" b="1">
                <a:solidFill>
                  <a:srgbClr val="777777"/>
                </a:solidFill>
              </a:rPr>
              <a:t>.</a:t>
            </a:r>
            <a:r>
              <a:rPr lang="en-US" sz="900" b="1">
                <a:solidFill>
                  <a:schemeClr val="dk1"/>
                </a:solidFill>
              </a:rPr>
              <a:t>SpecialOfferID</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so</a:t>
            </a:r>
            <a:r>
              <a:rPr lang="en-US" sz="900" b="1">
                <a:solidFill>
                  <a:srgbClr val="777777"/>
                </a:solidFill>
              </a:rPr>
              <a:t>.</a:t>
            </a:r>
            <a:r>
              <a:rPr lang="en-US" sz="900" b="1">
                <a:solidFill>
                  <a:schemeClr val="dk1"/>
                </a:solidFill>
              </a:rPr>
              <a:t>[Description]</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rgbClr val="AA00AA"/>
                </a:solidFill>
              </a:rPr>
              <a:t>COUNT</a:t>
            </a:r>
            <a:r>
              <a:rPr lang="en-US" sz="900" b="1">
                <a:solidFill>
                  <a:srgbClr val="777777"/>
                </a:solidFill>
              </a:rPr>
              <a:t>(</a:t>
            </a:r>
            <a:r>
              <a:rPr lang="en-US" sz="900" b="1">
                <a:solidFill>
                  <a:schemeClr val="dk1"/>
                </a:solidFill>
              </a:rPr>
              <a:t>od</a:t>
            </a:r>
            <a:r>
              <a:rPr lang="en-US" sz="900" b="1">
                <a:solidFill>
                  <a:srgbClr val="777777"/>
                </a:solidFill>
              </a:rPr>
              <a:t>.</a:t>
            </a:r>
            <a:r>
              <a:rPr lang="en-US" sz="900" b="1">
                <a:solidFill>
                  <a:schemeClr val="dk1"/>
                </a:solidFill>
              </a:rPr>
              <a:t>SalesOrderDetailID</a:t>
            </a:r>
            <a:r>
              <a:rPr lang="en-US" sz="900" b="1">
                <a:solidFill>
                  <a:srgbClr val="777777"/>
                </a:solidFill>
              </a:rPr>
              <a:t>)</a:t>
            </a:r>
            <a:r>
              <a:rPr lang="en-US" sz="900" b="1">
                <a:solidFill>
                  <a:schemeClr val="dk1"/>
                </a:solidFill>
              </a:rPr>
              <a:t> </a:t>
            </a:r>
            <a:r>
              <a:rPr lang="en-US" sz="900" b="1">
                <a:solidFill>
                  <a:srgbClr val="0000AA"/>
                </a:solidFill>
              </a:rPr>
              <a:t>AS</a:t>
            </a:r>
            <a:r>
              <a:rPr lang="en-US" sz="900" b="1">
                <a:solidFill>
                  <a:schemeClr val="dk1"/>
                </a:solidFill>
              </a:rPr>
              <a:t> TotalAmountOfOrders</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so</a:t>
            </a:r>
            <a:r>
              <a:rPr lang="en-US" sz="900" b="1">
                <a:solidFill>
                  <a:srgbClr val="777777"/>
                </a:solidFill>
              </a:rPr>
              <a:t>.</a:t>
            </a:r>
            <a:r>
              <a:rPr lang="en-US" sz="900" b="1">
                <a:solidFill>
                  <a:schemeClr val="dk1"/>
                </a:solidFill>
              </a:rPr>
              <a:t>DiscountPct </a:t>
            </a:r>
            <a:r>
              <a:rPr lang="en-US" sz="900" b="1">
                <a:solidFill>
                  <a:srgbClr val="777777"/>
                </a:solidFill>
              </a:rPr>
              <a:t>*</a:t>
            </a:r>
            <a:r>
              <a:rPr lang="en-US" sz="900" b="1">
                <a:solidFill>
                  <a:schemeClr val="dk1"/>
                </a:solidFill>
              </a:rPr>
              <a:t> 100 </a:t>
            </a:r>
            <a:r>
              <a:rPr lang="en-US" sz="900" b="1">
                <a:solidFill>
                  <a:srgbClr val="0000AA"/>
                </a:solidFill>
              </a:rPr>
              <a:t>AS</a:t>
            </a:r>
            <a:r>
              <a:rPr lang="en-US" sz="900" b="1">
                <a:solidFill>
                  <a:schemeClr val="dk1"/>
                </a:solidFill>
              </a:rPr>
              <a:t> Discount</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oh</a:t>
            </a:r>
            <a:r>
              <a:rPr lang="en-US" sz="900" b="1">
                <a:solidFill>
                  <a:srgbClr val="777777"/>
                </a:solidFill>
              </a:rPr>
              <a:t>.</a:t>
            </a:r>
            <a:r>
              <a:rPr lang="en-US" sz="900" b="1">
                <a:solidFill>
                  <a:schemeClr val="dk1"/>
                </a:solidFill>
              </a:rPr>
              <a:t>CustomerID</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rgbClr val="AA00AA"/>
                </a:solidFill>
              </a:rPr>
              <a:t>SUM</a:t>
            </a:r>
            <a:r>
              <a:rPr lang="en-US" sz="900" b="1">
                <a:solidFill>
                  <a:srgbClr val="777777"/>
                </a:solidFill>
              </a:rPr>
              <a:t>(</a:t>
            </a:r>
            <a:r>
              <a:rPr lang="en-US" sz="900" b="1">
                <a:solidFill>
                  <a:schemeClr val="dk1"/>
                </a:solidFill>
              </a:rPr>
              <a:t>od</a:t>
            </a:r>
            <a:r>
              <a:rPr lang="en-US" sz="900" b="1">
                <a:solidFill>
                  <a:srgbClr val="777777"/>
                </a:solidFill>
              </a:rPr>
              <a:t>.</a:t>
            </a:r>
            <a:r>
              <a:rPr lang="en-US" sz="900" b="1">
                <a:solidFill>
                  <a:schemeClr val="dk1"/>
                </a:solidFill>
              </a:rPr>
              <a:t>LineTotal</a:t>
            </a:r>
            <a:r>
              <a:rPr lang="en-US" sz="900" b="1">
                <a:solidFill>
                  <a:srgbClr val="777777"/>
                </a:solidFill>
              </a:rPr>
              <a:t>)</a:t>
            </a:r>
            <a:r>
              <a:rPr lang="en-US" sz="900" b="1">
                <a:solidFill>
                  <a:schemeClr val="dk1"/>
                </a:solidFill>
              </a:rPr>
              <a:t> </a:t>
            </a:r>
            <a:r>
              <a:rPr lang="en-US" sz="900" b="1">
                <a:solidFill>
                  <a:srgbClr val="0000AA"/>
                </a:solidFill>
              </a:rPr>
              <a:t>AS</a:t>
            </a:r>
            <a:r>
              <a:rPr lang="en-US" sz="900" b="1">
                <a:solidFill>
                  <a:schemeClr val="dk1"/>
                </a:solidFill>
              </a:rPr>
              <a:t> [Total Amount Spent]</a:t>
            </a:r>
            <a:endParaRPr sz="900" b="1">
              <a:solidFill>
                <a:schemeClr val="dk1"/>
              </a:solidFill>
            </a:endParaRPr>
          </a:p>
          <a:p>
            <a:pPr marL="0" lvl="0" indent="0" algn="l" rtl="0">
              <a:spcBef>
                <a:spcPts val="0"/>
              </a:spcBef>
              <a:spcAft>
                <a:spcPts val="0"/>
              </a:spcAft>
              <a:buNone/>
            </a:pPr>
            <a:r>
              <a:rPr lang="en-US" sz="900" b="1">
                <a:solidFill>
                  <a:srgbClr val="0000AA"/>
                </a:solidFill>
              </a:rPr>
              <a:t>FROM</a:t>
            </a:r>
            <a:r>
              <a:rPr lang="en-US" sz="900" b="1">
                <a:solidFill>
                  <a:schemeClr val="dk1"/>
                </a:solidFill>
              </a:rPr>
              <a:t> Sales</a:t>
            </a:r>
            <a:r>
              <a:rPr lang="en-US" sz="900" b="1">
                <a:solidFill>
                  <a:srgbClr val="777777"/>
                </a:solidFill>
              </a:rPr>
              <a:t>.</a:t>
            </a:r>
            <a:r>
              <a:rPr lang="en-US" sz="900" b="1">
                <a:solidFill>
                  <a:schemeClr val="dk1"/>
                </a:solidFill>
              </a:rPr>
              <a:t>SalesOrderDetail </a:t>
            </a:r>
            <a:r>
              <a:rPr lang="en-US" sz="900" b="1">
                <a:solidFill>
                  <a:srgbClr val="0000AA"/>
                </a:solidFill>
              </a:rPr>
              <a:t>AS</a:t>
            </a:r>
            <a:r>
              <a:rPr lang="en-US" sz="900" b="1">
                <a:solidFill>
                  <a:schemeClr val="dk1"/>
                </a:solidFill>
              </a:rPr>
              <a:t> od</a:t>
            </a:r>
            <a:endParaRPr sz="900" b="1">
              <a:solidFill>
                <a:schemeClr val="dk1"/>
              </a:solidFill>
            </a:endParaRPr>
          </a:p>
          <a:p>
            <a:pPr marL="0" lvl="0" indent="0" algn="l" rtl="0">
              <a:spcBef>
                <a:spcPts val="0"/>
              </a:spcBef>
              <a:spcAft>
                <a:spcPts val="0"/>
              </a:spcAft>
              <a:buNone/>
            </a:pPr>
            <a:r>
              <a:rPr lang="en-US" sz="900" b="1">
                <a:solidFill>
                  <a:srgbClr val="0000AA"/>
                </a:solidFill>
              </a:rPr>
              <a:t>INNER JOIN</a:t>
            </a:r>
            <a:r>
              <a:rPr lang="en-US" sz="900" b="1">
                <a:solidFill>
                  <a:schemeClr val="dk1"/>
                </a:solidFill>
              </a:rPr>
              <a:t> Sales</a:t>
            </a:r>
            <a:r>
              <a:rPr lang="en-US" sz="900" b="1">
                <a:solidFill>
                  <a:srgbClr val="777777"/>
                </a:solidFill>
              </a:rPr>
              <a:t>.</a:t>
            </a:r>
            <a:r>
              <a:rPr lang="en-US" sz="900" b="1">
                <a:solidFill>
                  <a:schemeClr val="dk1"/>
                </a:solidFill>
              </a:rPr>
              <a:t>SpecialOffer </a:t>
            </a:r>
            <a:r>
              <a:rPr lang="en-US" sz="900" b="1">
                <a:solidFill>
                  <a:srgbClr val="0000AA"/>
                </a:solidFill>
              </a:rPr>
              <a:t>AS</a:t>
            </a:r>
            <a:r>
              <a:rPr lang="en-US" sz="900" b="1">
                <a:solidFill>
                  <a:schemeClr val="dk1"/>
                </a:solidFill>
              </a:rPr>
              <a:t> so </a:t>
            </a:r>
            <a:r>
              <a:rPr lang="en-US" sz="900" b="1">
                <a:solidFill>
                  <a:srgbClr val="0000AA"/>
                </a:solidFill>
              </a:rPr>
              <a:t>ON</a:t>
            </a:r>
            <a:r>
              <a:rPr lang="en-US" sz="900" b="1">
                <a:solidFill>
                  <a:schemeClr val="dk1"/>
                </a:solidFill>
              </a:rPr>
              <a:t> so</a:t>
            </a:r>
            <a:r>
              <a:rPr lang="en-US" sz="900" b="1">
                <a:solidFill>
                  <a:srgbClr val="777777"/>
                </a:solidFill>
              </a:rPr>
              <a:t>.</a:t>
            </a:r>
            <a:r>
              <a:rPr lang="en-US" sz="900" b="1">
                <a:solidFill>
                  <a:schemeClr val="dk1"/>
                </a:solidFill>
              </a:rPr>
              <a:t>SpecialOfferID </a:t>
            </a:r>
            <a:r>
              <a:rPr lang="en-US" sz="900" b="1">
                <a:solidFill>
                  <a:srgbClr val="777777"/>
                </a:solidFill>
              </a:rPr>
              <a:t>=</a:t>
            </a:r>
            <a:r>
              <a:rPr lang="en-US" sz="900" b="1">
                <a:solidFill>
                  <a:schemeClr val="dk1"/>
                </a:solidFill>
              </a:rPr>
              <a:t> od</a:t>
            </a:r>
            <a:r>
              <a:rPr lang="en-US" sz="900" b="1">
                <a:solidFill>
                  <a:srgbClr val="777777"/>
                </a:solidFill>
              </a:rPr>
              <a:t>.</a:t>
            </a:r>
            <a:r>
              <a:rPr lang="en-US" sz="900" b="1">
                <a:solidFill>
                  <a:schemeClr val="dk1"/>
                </a:solidFill>
              </a:rPr>
              <a:t>SpecialOfferID</a:t>
            </a:r>
            <a:endParaRPr sz="900" b="1">
              <a:solidFill>
                <a:schemeClr val="dk1"/>
              </a:solidFill>
            </a:endParaRPr>
          </a:p>
          <a:p>
            <a:pPr marL="0" lvl="0" indent="0" algn="l" rtl="0">
              <a:spcBef>
                <a:spcPts val="0"/>
              </a:spcBef>
              <a:spcAft>
                <a:spcPts val="0"/>
              </a:spcAft>
              <a:buNone/>
            </a:pPr>
            <a:r>
              <a:rPr lang="en-US" sz="900" b="1">
                <a:solidFill>
                  <a:srgbClr val="0000AA"/>
                </a:solidFill>
              </a:rPr>
              <a:t>INNER JOIN</a:t>
            </a:r>
            <a:r>
              <a:rPr lang="en-US" sz="900" b="1">
                <a:solidFill>
                  <a:schemeClr val="dk1"/>
                </a:solidFill>
              </a:rPr>
              <a:t> Sales</a:t>
            </a:r>
            <a:r>
              <a:rPr lang="en-US" sz="900" b="1">
                <a:solidFill>
                  <a:srgbClr val="777777"/>
                </a:solidFill>
              </a:rPr>
              <a:t>.</a:t>
            </a:r>
            <a:r>
              <a:rPr lang="en-US" sz="900" b="1">
                <a:solidFill>
                  <a:schemeClr val="dk1"/>
                </a:solidFill>
              </a:rPr>
              <a:t>SalesOrderHeader </a:t>
            </a:r>
            <a:r>
              <a:rPr lang="en-US" sz="900" b="1">
                <a:solidFill>
                  <a:srgbClr val="0000AA"/>
                </a:solidFill>
              </a:rPr>
              <a:t>AS</a:t>
            </a:r>
            <a:r>
              <a:rPr lang="en-US" sz="900" b="1">
                <a:solidFill>
                  <a:schemeClr val="dk1"/>
                </a:solidFill>
              </a:rPr>
              <a:t> oh </a:t>
            </a:r>
            <a:r>
              <a:rPr lang="en-US" sz="900" b="1">
                <a:solidFill>
                  <a:srgbClr val="0000AA"/>
                </a:solidFill>
              </a:rPr>
              <a:t>ON</a:t>
            </a:r>
            <a:r>
              <a:rPr lang="en-US" sz="900" b="1">
                <a:solidFill>
                  <a:schemeClr val="dk1"/>
                </a:solidFill>
              </a:rPr>
              <a:t> od</a:t>
            </a:r>
            <a:r>
              <a:rPr lang="en-US" sz="900" b="1">
                <a:solidFill>
                  <a:srgbClr val="777777"/>
                </a:solidFill>
              </a:rPr>
              <a:t>.</a:t>
            </a:r>
            <a:r>
              <a:rPr lang="en-US" sz="900" b="1">
                <a:solidFill>
                  <a:schemeClr val="dk1"/>
                </a:solidFill>
              </a:rPr>
              <a:t>SalesOrderID </a:t>
            </a:r>
            <a:r>
              <a:rPr lang="en-US" sz="900" b="1">
                <a:solidFill>
                  <a:srgbClr val="777777"/>
                </a:solidFill>
              </a:rPr>
              <a:t>=</a:t>
            </a:r>
            <a:r>
              <a:rPr lang="en-US" sz="900" b="1">
                <a:solidFill>
                  <a:schemeClr val="dk1"/>
                </a:solidFill>
              </a:rPr>
              <a:t> oh</a:t>
            </a:r>
            <a:r>
              <a:rPr lang="en-US" sz="900" b="1">
                <a:solidFill>
                  <a:srgbClr val="777777"/>
                </a:solidFill>
              </a:rPr>
              <a:t>.</a:t>
            </a:r>
            <a:r>
              <a:rPr lang="en-US" sz="900" b="1">
                <a:solidFill>
                  <a:schemeClr val="dk1"/>
                </a:solidFill>
              </a:rPr>
              <a:t>SalesOrderID</a:t>
            </a:r>
            <a:endParaRPr sz="900" b="1">
              <a:solidFill>
                <a:schemeClr val="dk1"/>
              </a:solidFill>
            </a:endParaRPr>
          </a:p>
          <a:p>
            <a:pPr marL="0" lvl="0" indent="0" algn="l" rtl="0">
              <a:spcBef>
                <a:spcPts val="0"/>
              </a:spcBef>
              <a:spcAft>
                <a:spcPts val="0"/>
              </a:spcAft>
              <a:buNone/>
            </a:pPr>
            <a:r>
              <a:rPr lang="en-US" sz="900" b="1">
                <a:solidFill>
                  <a:srgbClr val="0000AA"/>
                </a:solidFill>
              </a:rPr>
              <a:t>WHERE</a:t>
            </a:r>
            <a:r>
              <a:rPr lang="en-US" sz="900" b="1">
                <a:solidFill>
                  <a:schemeClr val="dk1"/>
                </a:solidFill>
              </a:rPr>
              <a:t> od</a:t>
            </a:r>
            <a:r>
              <a:rPr lang="en-US" sz="900" b="1">
                <a:solidFill>
                  <a:srgbClr val="777777"/>
                </a:solidFill>
              </a:rPr>
              <a:t>.</a:t>
            </a:r>
            <a:r>
              <a:rPr lang="en-US" sz="900" b="1">
                <a:solidFill>
                  <a:schemeClr val="dk1"/>
                </a:solidFill>
              </a:rPr>
              <a:t>UnitPriceDiscount </a:t>
            </a:r>
            <a:r>
              <a:rPr lang="en-US" sz="900" b="1">
                <a:solidFill>
                  <a:srgbClr val="777777"/>
                </a:solidFill>
              </a:rPr>
              <a:t>=</a:t>
            </a:r>
            <a:r>
              <a:rPr lang="en-US" sz="900" b="1">
                <a:solidFill>
                  <a:schemeClr val="dk1"/>
                </a:solidFill>
              </a:rPr>
              <a:t> 0.15</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0000AA"/>
                </a:solidFill>
              </a:rPr>
              <a:t>AND</a:t>
            </a:r>
            <a:r>
              <a:rPr lang="en-US" sz="900" b="1">
                <a:solidFill>
                  <a:schemeClr val="dk1"/>
                </a:solidFill>
              </a:rPr>
              <a:t> oh</a:t>
            </a:r>
            <a:r>
              <a:rPr lang="en-US" sz="900" b="1">
                <a:solidFill>
                  <a:srgbClr val="777777"/>
                </a:solidFill>
              </a:rPr>
              <a:t>.</a:t>
            </a:r>
            <a:r>
              <a:rPr lang="en-US" sz="900" b="1">
                <a:solidFill>
                  <a:schemeClr val="dk1"/>
                </a:solidFill>
              </a:rPr>
              <a:t>OrderDate </a:t>
            </a:r>
            <a:r>
              <a:rPr lang="en-US" sz="900" b="1">
                <a:solidFill>
                  <a:srgbClr val="0000AA"/>
                </a:solidFill>
              </a:rPr>
              <a:t>BETWEEN</a:t>
            </a:r>
            <a:r>
              <a:rPr lang="en-US" sz="900" b="1">
                <a:solidFill>
                  <a:schemeClr val="dk1"/>
                </a:solidFill>
              </a:rPr>
              <a:t> </a:t>
            </a:r>
            <a:r>
              <a:rPr lang="en-US" sz="900" b="1">
                <a:solidFill>
                  <a:srgbClr val="AA0000"/>
                </a:solidFill>
              </a:rPr>
              <a:t>'20130601'</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0000AA"/>
                </a:solidFill>
              </a:rPr>
              <a:t>AND</a:t>
            </a:r>
            <a:r>
              <a:rPr lang="en-US" sz="900" b="1">
                <a:solidFill>
                  <a:schemeClr val="dk1"/>
                </a:solidFill>
              </a:rPr>
              <a:t> </a:t>
            </a:r>
            <a:r>
              <a:rPr lang="en-US" sz="900" b="1">
                <a:solidFill>
                  <a:srgbClr val="AA0000"/>
                </a:solidFill>
              </a:rPr>
              <a:t>'20130630'</a:t>
            </a:r>
            <a:endParaRPr sz="900" b="1">
              <a:solidFill>
                <a:schemeClr val="dk1"/>
              </a:solidFill>
            </a:endParaRPr>
          </a:p>
          <a:p>
            <a:pPr marL="0" lvl="0" indent="0" algn="l" rtl="0">
              <a:spcBef>
                <a:spcPts val="0"/>
              </a:spcBef>
              <a:spcAft>
                <a:spcPts val="0"/>
              </a:spcAft>
              <a:buNone/>
            </a:pPr>
            <a:r>
              <a:rPr lang="en-US" sz="900" b="1">
                <a:solidFill>
                  <a:srgbClr val="0000AA"/>
                </a:solidFill>
              </a:rPr>
              <a:t>GROUP</a:t>
            </a:r>
            <a:r>
              <a:rPr lang="en-US" sz="900" b="1">
                <a:solidFill>
                  <a:schemeClr val="dk1"/>
                </a:solidFill>
              </a:rPr>
              <a:t> </a:t>
            </a:r>
            <a:r>
              <a:rPr lang="en-US" sz="900" b="1">
                <a:solidFill>
                  <a:srgbClr val="0000AA"/>
                </a:solidFill>
              </a:rPr>
              <a:t>BY</a:t>
            </a:r>
            <a:r>
              <a:rPr lang="en-US" sz="900" b="1">
                <a:solidFill>
                  <a:schemeClr val="dk1"/>
                </a:solidFill>
              </a:rPr>
              <a:t> so</a:t>
            </a:r>
            <a:r>
              <a:rPr lang="en-US" sz="900" b="1">
                <a:solidFill>
                  <a:srgbClr val="777777"/>
                </a:solidFill>
              </a:rPr>
              <a:t>.</a:t>
            </a:r>
            <a:r>
              <a:rPr lang="en-US" sz="900" b="1">
                <a:solidFill>
                  <a:schemeClr val="dk1"/>
                </a:solidFill>
              </a:rPr>
              <a:t>SpecialOfferID</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so</a:t>
            </a:r>
            <a:r>
              <a:rPr lang="en-US" sz="900" b="1">
                <a:solidFill>
                  <a:srgbClr val="777777"/>
                </a:solidFill>
              </a:rPr>
              <a:t>.</a:t>
            </a:r>
            <a:r>
              <a:rPr lang="en-US" sz="900" b="1">
                <a:solidFill>
                  <a:schemeClr val="dk1"/>
                </a:solidFill>
              </a:rPr>
              <a:t>[Description]</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so</a:t>
            </a:r>
            <a:r>
              <a:rPr lang="en-US" sz="900" b="1">
                <a:solidFill>
                  <a:srgbClr val="777777"/>
                </a:solidFill>
              </a:rPr>
              <a:t>.</a:t>
            </a:r>
            <a:r>
              <a:rPr lang="en-US" sz="900" b="1">
                <a:solidFill>
                  <a:schemeClr val="dk1"/>
                </a:solidFill>
              </a:rPr>
              <a:t>DiscountPct</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oh</a:t>
            </a:r>
            <a:r>
              <a:rPr lang="en-US" sz="900" b="1">
                <a:solidFill>
                  <a:srgbClr val="777777"/>
                </a:solidFill>
              </a:rPr>
              <a:t>.</a:t>
            </a:r>
            <a:r>
              <a:rPr lang="en-US" sz="900" b="1">
                <a:solidFill>
                  <a:schemeClr val="dk1"/>
                </a:solidFill>
              </a:rPr>
              <a:t>CustomerID</a:t>
            </a:r>
            <a:endParaRPr sz="900" b="1">
              <a:solidFill>
                <a:schemeClr val="dk1"/>
              </a:solidFill>
            </a:endParaRPr>
          </a:p>
          <a:p>
            <a:pPr marL="0" lvl="0" indent="0" algn="l" rtl="0">
              <a:spcBef>
                <a:spcPts val="0"/>
              </a:spcBef>
              <a:spcAft>
                <a:spcPts val="0"/>
              </a:spcAft>
              <a:buNone/>
            </a:pPr>
            <a:r>
              <a:rPr lang="en-US" sz="900" b="1">
                <a:solidFill>
                  <a:srgbClr val="0000AA"/>
                </a:solidFill>
              </a:rPr>
              <a:t>ORDER</a:t>
            </a:r>
            <a:r>
              <a:rPr lang="en-US" sz="900" b="1">
                <a:solidFill>
                  <a:schemeClr val="dk1"/>
                </a:solidFill>
              </a:rPr>
              <a:t> </a:t>
            </a:r>
            <a:r>
              <a:rPr lang="en-US" sz="900" b="1">
                <a:solidFill>
                  <a:srgbClr val="0000AA"/>
                </a:solidFill>
              </a:rPr>
              <a:t>BY</a:t>
            </a:r>
            <a:r>
              <a:rPr lang="en-US" sz="900" b="1">
                <a:solidFill>
                  <a:schemeClr val="dk1"/>
                </a:solidFill>
              </a:rPr>
              <a:t> </a:t>
            </a:r>
            <a:r>
              <a:rPr lang="en-US" sz="900" b="1">
                <a:solidFill>
                  <a:srgbClr val="AA00AA"/>
                </a:solidFill>
              </a:rPr>
              <a:t>SUM</a:t>
            </a:r>
            <a:r>
              <a:rPr lang="en-US" sz="900" b="1">
                <a:solidFill>
                  <a:srgbClr val="777777"/>
                </a:solidFill>
              </a:rPr>
              <a:t>(</a:t>
            </a:r>
            <a:r>
              <a:rPr lang="en-US" sz="900" b="1">
                <a:solidFill>
                  <a:schemeClr val="dk1"/>
                </a:solidFill>
              </a:rPr>
              <a:t>od</a:t>
            </a:r>
            <a:r>
              <a:rPr lang="en-US" sz="900" b="1">
                <a:solidFill>
                  <a:srgbClr val="777777"/>
                </a:solidFill>
              </a:rPr>
              <a:t>.</a:t>
            </a:r>
            <a:r>
              <a:rPr lang="en-US" sz="900" b="1">
                <a:solidFill>
                  <a:schemeClr val="dk1"/>
                </a:solidFill>
              </a:rPr>
              <a:t>LineTotal</a:t>
            </a:r>
            <a:r>
              <a:rPr lang="en-US" sz="900" b="1">
                <a:solidFill>
                  <a:srgbClr val="777777"/>
                </a:solidFill>
              </a:rPr>
              <a:t>)</a:t>
            </a:r>
            <a:r>
              <a:rPr lang="en-US" sz="900" b="1">
                <a:solidFill>
                  <a:schemeClr val="dk1"/>
                </a:solidFill>
              </a:rPr>
              <a:t> </a:t>
            </a:r>
            <a:r>
              <a:rPr lang="en-US" sz="900" b="1">
                <a:solidFill>
                  <a:srgbClr val="0000AA"/>
                </a:solidFill>
              </a:rPr>
              <a:t>DESC</a:t>
            </a:r>
            <a:endParaRPr sz="900" b="1">
              <a:solidFill>
                <a:srgbClr val="0000AA"/>
              </a:solidFill>
            </a:endParaRPr>
          </a:p>
          <a:p>
            <a:pPr marL="0" lvl="0" indent="0" algn="l" rtl="0">
              <a:spcBef>
                <a:spcPts val="0"/>
              </a:spcBef>
              <a:spcAft>
                <a:spcPts val="0"/>
              </a:spcAft>
              <a:buNone/>
            </a:pPr>
            <a:endParaRPr sz="900" b="1">
              <a:solidFill>
                <a:srgbClr val="0000AA"/>
              </a:solidFill>
            </a:endParaRPr>
          </a:p>
          <a:p>
            <a:pPr marL="0" lvl="0" indent="0" algn="l" rtl="0">
              <a:spcBef>
                <a:spcPts val="0"/>
              </a:spcBef>
              <a:spcAft>
                <a:spcPts val="0"/>
              </a:spcAft>
              <a:buNone/>
            </a:pPr>
            <a:endParaRPr sz="900" b="1">
              <a:solidFill>
                <a:srgbClr val="0000AA"/>
              </a:solidFill>
            </a:endParaRPr>
          </a:p>
          <a:p>
            <a:pPr marL="0" lvl="0" indent="0" algn="l" rtl="0">
              <a:spcBef>
                <a:spcPts val="0"/>
              </a:spcBef>
              <a:spcAft>
                <a:spcPts val="0"/>
              </a:spcAft>
              <a:buNone/>
            </a:pPr>
            <a:endParaRPr sz="900" b="1">
              <a:solidFill>
                <a:srgbClr val="0000AA"/>
              </a:solidFill>
            </a:endParaRPr>
          </a:p>
          <a:p>
            <a:pPr marL="0" lvl="0" indent="0" algn="l" rtl="0">
              <a:spcBef>
                <a:spcPts val="0"/>
              </a:spcBef>
              <a:spcAft>
                <a:spcPts val="0"/>
              </a:spcAft>
              <a:buNone/>
            </a:pPr>
            <a:endParaRPr sz="1800"/>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292" name="Google Shape;292;g63f6346a61_0_22"/>
          <p:cNvPicPr preferRelativeResize="0"/>
          <p:nvPr/>
        </p:nvPicPr>
        <p:blipFill rotWithShape="1">
          <a:blip r:embed="rId3">
            <a:alphaModFix/>
          </a:blip>
          <a:srcRect l="1562" t="56851" r="66144" b="5001"/>
          <a:stretch/>
        </p:blipFill>
        <p:spPr>
          <a:xfrm>
            <a:off x="5448300" y="4705350"/>
            <a:ext cx="2952749" cy="19621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2"/>
          <p:cNvSpPr txBox="1">
            <a:spLocks noGrp="1"/>
          </p:cNvSpPr>
          <p:nvPr>
            <p:ph type="title"/>
          </p:nvPr>
        </p:nvSpPr>
        <p:spPr>
          <a:xfrm>
            <a:off x="241300" y="838200"/>
            <a:ext cx="8674200" cy="98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Font typeface="Arial"/>
              <a:buNone/>
            </a:pPr>
            <a:r>
              <a:rPr lang="en-US" sz="2800" b="1">
                <a:solidFill>
                  <a:srgbClr val="1D314E"/>
                </a:solidFill>
              </a:rPr>
              <a:t> </a:t>
            </a:r>
            <a:endParaRPr sz="2800" b="1">
              <a:solidFill>
                <a:srgbClr val="1D314E"/>
              </a:solidFill>
            </a:endParaRPr>
          </a:p>
        </p:txBody>
      </p:sp>
      <p:sp>
        <p:nvSpPr>
          <p:cNvPr id="298" name="Google Shape;298;p12"/>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a:solidFill>
                  <a:srgbClr val="1D314E"/>
                </a:solidFill>
              </a:rPr>
              <a:t>Individual Assessment</a:t>
            </a:r>
            <a:endParaRPr/>
          </a:p>
        </p:txBody>
      </p:sp>
      <p:sp>
        <p:nvSpPr>
          <p:cNvPr id="299" name="Google Shape;299;p12"/>
          <p:cNvSpPr txBox="1">
            <a:spLocks noGrp="1"/>
          </p:cNvSpPr>
          <p:nvPr>
            <p:ph type="body" idx="1"/>
          </p:nvPr>
        </p:nvSpPr>
        <p:spPr>
          <a:xfrm>
            <a:off x="457200" y="1600200"/>
            <a:ext cx="8229600" cy="4526100"/>
          </a:xfrm>
          <a:prstGeom prst="rect">
            <a:avLst/>
          </a:prstGeom>
        </p:spPr>
        <p:txBody>
          <a:bodyPr spcFirstLastPara="1" wrap="square" lIns="91425" tIns="45700" rIns="91425" bIns="45700" anchor="ctr" anchorCtr="0">
            <a:noAutofit/>
          </a:bodyPr>
          <a:lstStyle/>
          <a:p>
            <a:pPr marL="0" lvl="0" indent="0" algn="ctr" rtl="0">
              <a:spcBef>
                <a:spcPts val="640"/>
              </a:spcBef>
              <a:spcAft>
                <a:spcPts val="0"/>
              </a:spcAft>
              <a:buNone/>
            </a:pPr>
            <a:r>
              <a:rPr lang="en-US" sz="4800"/>
              <a:t>Thomas Jimenez</a:t>
            </a:r>
            <a:endParaRPr sz="4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g63eac962a2_0_94"/>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Top 3 Problems </a:t>
            </a:r>
            <a:endParaRPr sz="2800" b="1">
              <a:solidFill>
                <a:srgbClr val="1D314E"/>
              </a:solidFill>
            </a:endParaRPr>
          </a:p>
        </p:txBody>
      </p:sp>
      <p:sp>
        <p:nvSpPr>
          <p:cNvPr id="305" name="Google Shape;305;g63eac962a2_0_94"/>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Thomas Jimenez</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Medium </a:t>
            </a:r>
            <a:endParaRPr sz="1800">
              <a:solidFill>
                <a:schemeClr val="dk1"/>
              </a:solidFill>
            </a:endParaRPr>
          </a:p>
          <a:p>
            <a:pPr marL="0" lvl="0" indent="0" algn="l" rtl="0">
              <a:spcBef>
                <a:spcPts val="0"/>
              </a:spcBef>
              <a:spcAft>
                <a:spcPts val="0"/>
              </a:spcAft>
              <a:buSzPts val="1100"/>
              <a:buNone/>
            </a:pPr>
            <a:r>
              <a:rPr lang="en-US" sz="1800">
                <a:solidFill>
                  <a:schemeClr val="dk1"/>
                </a:solidFill>
              </a:rPr>
              <a:t>Top Problem #1</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11: Who fills out the feedback surveys? How do we increase feedback survey</a:t>
            </a:r>
            <a:endParaRPr sz="1800">
              <a:solidFill>
                <a:schemeClr val="dk1"/>
              </a:solidFill>
            </a:endParaRPr>
          </a:p>
          <a:p>
            <a:pPr marL="0" lvl="0" indent="0" algn="l" rtl="0">
              <a:spcBef>
                <a:spcPts val="0"/>
              </a:spcBef>
              <a:spcAft>
                <a:spcPts val="0"/>
              </a:spcAft>
              <a:buSzPts val="1100"/>
              <a:buNone/>
            </a:pPr>
            <a:r>
              <a:rPr lang="en-US" sz="1800">
                <a:solidFill>
                  <a:schemeClr val="dk1"/>
                </a:solidFill>
              </a:rPr>
              <a:t>responses?</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Why did I choose this problem for top rating?</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Gives specific information about which products tend to make customers give the most feedback</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Feedback data is free and valuable for the company to improve their products  </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06" name="Google Shape;306;g63eac962a2_0_94"/>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spcBef>
                <a:spcPts val="0"/>
              </a:spcBef>
              <a:spcAft>
                <a:spcPts val="0"/>
              </a:spcAft>
              <a:buNone/>
            </a:pPr>
            <a:endParaRPr sz="1800"/>
          </a:p>
          <a:p>
            <a:pPr marL="0" lvl="0" indent="0" algn="l" rtl="0">
              <a:lnSpc>
                <a:spcPct val="115000"/>
              </a:lnSpc>
              <a:spcBef>
                <a:spcPts val="0"/>
              </a:spcBef>
              <a:spcAft>
                <a:spcPts val="0"/>
              </a:spcAft>
              <a:buNone/>
            </a:pPr>
            <a:r>
              <a:rPr lang="en-US" sz="1000" b="1">
                <a:solidFill>
                  <a:srgbClr val="444444"/>
                </a:solidFill>
                <a:latin typeface="Courier New"/>
                <a:ea typeface="Courier New"/>
                <a:cs typeface="Courier New"/>
                <a:sym typeface="Courier New"/>
              </a:rPr>
              <a:t>USE</a:t>
            </a:r>
            <a:r>
              <a:rPr lang="en-US" sz="1000">
                <a:solidFill>
                  <a:srgbClr val="444444"/>
                </a:solidFill>
                <a:latin typeface="Courier New"/>
                <a:ea typeface="Courier New"/>
                <a:cs typeface="Courier New"/>
                <a:sym typeface="Courier New"/>
              </a:rPr>
              <a:t> [AdventureWorksDW2016];</a:t>
            </a:r>
            <a:endParaRPr sz="100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00" b="1">
                <a:solidFill>
                  <a:srgbClr val="444444"/>
                </a:solidFill>
                <a:latin typeface="Courier New"/>
                <a:ea typeface="Courier New"/>
                <a:cs typeface="Courier New"/>
                <a:sym typeface="Courier New"/>
              </a:rPr>
              <a:t>SELECT</a:t>
            </a:r>
            <a:r>
              <a:rPr lang="en-US" sz="1000">
                <a:solidFill>
                  <a:srgbClr val="444444"/>
                </a:solidFill>
                <a:latin typeface="Courier New"/>
                <a:ea typeface="Courier New"/>
                <a:cs typeface="Courier New"/>
                <a:sym typeface="Courier New"/>
              </a:rPr>
              <a:t> S.EnglishProductSubcategoryName</a:t>
            </a:r>
            <a:endParaRPr sz="100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00">
                <a:solidFill>
                  <a:srgbClr val="444444"/>
                </a:solidFill>
                <a:latin typeface="Courier New"/>
                <a:ea typeface="Courier New"/>
                <a:cs typeface="Courier New"/>
                <a:sym typeface="Courier New"/>
              </a:rPr>
              <a:t>	,C.EnglishEducation</a:t>
            </a:r>
            <a:endParaRPr sz="100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00">
                <a:solidFill>
                  <a:srgbClr val="444444"/>
                </a:solidFill>
                <a:latin typeface="Courier New"/>
                <a:ea typeface="Courier New"/>
                <a:cs typeface="Courier New"/>
                <a:sym typeface="Courier New"/>
              </a:rPr>
              <a:t>	,</a:t>
            </a:r>
            <a:r>
              <a:rPr lang="en-US" sz="1000" b="1">
                <a:solidFill>
                  <a:srgbClr val="444444"/>
                </a:solidFill>
                <a:latin typeface="Courier New"/>
                <a:ea typeface="Courier New"/>
                <a:cs typeface="Courier New"/>
                <a:sym typeface="Courier New"/>
              </a:rPr>
              <a:t>AVG</a:t>
            </a:r>
            <a:r>
              <a:rPr lang="en-US" sz="1000">
                <a:solidFill>
                  <a:srgbClr val="444444"/>
                </a:solidFill>
                <a:latin typeface="Courier New"/>
                <a:ea typeface="Courier New"/>
                <a:cs typeface="Courier New"/>
                <a:sym typeface="Courier New"/>
              </a:rPr>
              <a:t>(C.YearlyIncome) </a:t>
            </a:r>
            <a:r>
              <a:rPr lang="en-US" sz="1000" b="1">
                <a:solidFill>
                  <a:srgbClr val="444444"/>
                </a:solidFill>
                <a:latin typeface="Courier New"/>
                <a:ea typeface="Courier New"/>
                <a:cs typeface="Courier New"/>
                <a:sym typeface="Courier New"/>
              </a:rPr>
              <a:t>AS</a:t>
            </a:r>
            <a:r>
              <a:rPr lang="en-US" sz="1000">
                <a:solidFill>
                  <a:srgbClr val="444444"/>
                </a:solidFill>
                <a:latin typeface="Courier New"/>
                <a:ea typeface="Courier New"/>
                <a:cs typeface="Courier New"/>
                <a:sym typeface="Courier New"/>
              </a:rPr>
              <a:t> AvgIncome</a:t>
            </a:r>
            <a:endParaRPr sz="100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00">
                <a:solidFill>
                  <a:srgbClr val="444444"/>
                </a:solidFill>
                <a:latin typeface="Courier New"/>
                <a:ea typeface="Courier New"/>
                <a:cs typeface="Courier New"/>
                <a:sym typeface="Courier New"/>
              </a:rPr>
              <a:t>	,</a:t>
            </a:r>
            <a:r>
              <a:rPr lang="en-US" sz="1000" b="1">
                <a:solidFill>
                  <a:srgbClr val="444444"/>
                </a:solidFill>
                <a:latin typeface="Courier New"/>
                <a:ea typeface="Courier New"/>
                <a:cs typeface="Courier New"/>
                <a:sym typeface="Courier New"/>
              </a:rPr>
              <a:t>COUNT</a:t>
            </a:r>
            <a:r>
              <a:rPr lang="en-US" sz="1000">
                <a:solidFill>
                  <a:srgbClr val="444444"/>
                </a:solidFill>
                <a:latin typeface="Courier New"/>
                <a:ea typeface="Courier New"/>
                <a:cs typeface="Courier New"/>
                <a:sym typeface="Courier New"/>
              </a:rPr>
              <a:t>(</a:t>
            </a:r>
            <a:r>
              <a:rPr lang="en-US" sz="1000" b="1">
                <a:solidFill>
                  <a:srgbClr val="444444"/>
                </a:solidFill>
                <a:latin typeface="Courier New"/>
                <a:ea typeface="Courier New"/>
                <a:cs typeface="Courier New"/>
                <a:sym typeface="Courier New"/>
              </a:rPr>
              <a:t>DISTINCT</a:t>
            </a:r>
            <a:r>
              <a:rPr lang="en-US" sz="1000">
                <a:solidFill>
                  <a:srgbClr val="444444"/>
                </a:solidFill>
                <a:latin typeface="Courier New"/>
                <a:ea typeface="Courier New"/>
                <a:cs typeface="Courier New"/>
                <a:sym typeface="Courier New"/>
              </a:rPr>
              <a:t> S.CustomerKey) </a:t>
            </a:r>
            <a:r>
              <a:rPr lang="en-US" sz="1000" b="1">
                <a:solidFill>
                  <a:srgbClr val="444444"/>
                </a:solidFill>
                <a:latin typeface="Courier New"/>
                <a:ea typeface="Courier New"/>
                <a:cs typeface="Courier New"/>
                <a:sym typeface="Courier New"/>
              </a:rPr>
              <a:t>AS</a:t>
            </a:r>
            <a:r>
              <a:rPr lang="en-US" sz="1000">
                <a:solidFill>
                  <a:srgbClr val="444444"/>
                </a:solidFill>
                <a:latin typeface="Courier New"/>
                <a:ea typeface="Courier New"/>
                <a:cs typeface="Courier New"/>
                <a:sym typeface="Courier New"/>
              </a:rPr>
              <a:t> ResponseCount</a:t>
            </a:r>
            <a:endParaRPr sz="100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00" b="1">
                <a:solidFill>
                  <a:srgbClr val="444444"/>
                </a:solidFill>
                <a:latin typeface="Courier New"/>
                <a:ea typeface="Courier New"/>
                <a:cs typeface="Courier New"/>
                <a:sym typeface="Courier New"/>
              </a:rPr>
              <a:t>FROM</a:t>
            </a:r>
            <a:r>
              <a:rPr lang="en-US" sz="1000">
                <a:solidFill>
                  <a:srgbClr val="444444"/>
                </a:solidFill>
                <a:latin typeface="Courier New"/>
                <a:ea typeface="Courier New"/>
                <a:cs typeface="Courier New"/>
                <a:sym typeface="Courier New"/>
              </a:rPr>
              <a:t> dbo.FactSurveyResponse </a:t>
            </a:r>
            <a:r>
              <a:rPr lang="en-US" sz="1000" b="1">
                <a:solidFill>
                  <a:srgbClr val="444444"/>
                </a:solidFill>
                <a:latin typeface="Courier New"/>
                <a:ea typeface="Courier New"/>
                <a:cs typeface="Courier New"/>
                <a:sym typeface="Courier New"/>
              </a:rPr>
              <a:t>AS</a:t>
            </a:r>
            <a:r>
              <a:rPr lang="en-US" sz="1000">
                <a:solidFill>
                  <a:srgbClr val="444444"/>
                </a:solidFill>
                <a:latin typeface="Courier New"/>
                <a:ea typeface="Courier New"/>
                <a:cs typeface="Courier New"/>
                <a:sym typeface="Courier New"/>
              </a:rPr>
              <a:t> S</a:t>
            </a:r>
            <a:endParaRPr sz="100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00" b="1">
                <a:solidFill>
                  <a:srgbClr val="444444"/>
                </a:solidFill>
                <a:latin typeface="Courier New"/>
                <a:ea typeface="Courier New"/>
                <a:cs typeface="Courier New"/>
                <a:sym typeface="Courier New"/>
              </a:rPr>
              <a:t>INNER</a:t>
            </a:r>
            <a:r>
              <a:rPr lang="en-US" sz="1000">
                <a:solidFill>
                  <a:srgbClr val="444444"/>
                </a:solidFill>
                <a:latin typeface="Courier New"/>
                <a:ea typeface="Courier New"/>
                <a:cs typeface="Courier New"/>
                <a:sym typeface="Courier New"/>
              </a:rPr>
              <a:t> </a:t>
            </a:r>
            <a:r>
              <a:rPr lang="en-US" sz="1000" b="1">
                <a:solidFill>
                  <a:srgbClr val="444444"/>
                </a:solidFill>
                <a:latin typeface="Courier New"/>
                <a:ea typeface="Courier New"/>
                <a:cs typeface="Courier New"/>
                <a:sym typeface="Courier New"/>
              </a:rPr>
              <a:t>JOIN</a:t>
            </a:r>
            <a:r>
              <a:rPr lang="en-US" sz="1000">
                <a:solidFill>
                  <a:srgbClr val="444444"/>
                </a:solidFill>
                <a:latin typeface="Courier New"/>
                <a:ea typeface="Courier New"/>
                <a:cs typeface="Courier New"/>
                <a:sym typeface="Courier New"/>
              </a:rPr>
              <a:t> dbo.DimCustomer </a:t>
            </a:r>
            <a:r>
              <a:rPr lang="en-US" sz="1000" b="1">
                <a:solidFill>
                  <a:srgbClr val="444444"/>
                </a:solidFill>
                <a:latin typeface="Courier New"/>
                <a:ea typeface="Courier New"/>
                <a:cs typeface="Courier New"/>
                <a:sym typeface="Courier New"/>
              </a:rPr>
              <a:t>AS</a:t>
            </a:r>
            <a:r>
              <a:rPr lang="en-US" sz="1000">
                <a:solidFill>
                  <a:srgbClr val="444444"/>
                </a:solidFill>
                <a:latin typeface="Courier New"/>
                <a:ea typeface="Courier New"/>
                <a:cs typeface="Courier New"/>
                <a:sym typeface="Courier New"/>
              </a:rPr>
              <a:t> C </a:t>
            </a:r>
            <a:r>
              <a:rPr lang="en-US" sz="1000" b="1">
                <a:solidFill>
                  <a:srgbClr val="444444"/>
                </a:solidFill>
                <a:latin typeface="Courier New"/>
                <a:ea typeface="Courier New"/>
                <a:cs typeface="Courier New"/>
                <a:sym typeface="Courier New"/>
              </a:rPr>
              <a:t>ON</a:t>
            </a:r>
            <a:r>
              <a:rPr lang="en-US" sz="1000">
                <a:solidFill>
                  <a:srgbClr val="444444"/>
                </a:solidFill>
                <a:latin typeface="Courier New"/>
                <a:ea typeface="Courier New"/>
                <a:cs typeface="Courier New"/>
                <a:sym typeface="Courier New"/>
              </a:rPr>
              <a:t> C.CustomerKey = S.CustomerKey</a:t>
            </a:r>
            <a:endParaRPr sz="100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00" b="1">
                <a:solidFill>
                  <a:srgbClr val="444444"/>
                </a:solidFill>
                <a:latin typeface="Courier New"/>
                <a:ea typeface="Courier New"/>
                <a:cs typeface="Courier New"/>
                <a:sym typeface="Courier New"/>
              </a:rPr>
              <a:t>GROUP</a:t>
            </a:r>
            <a:r>
              <a:rPr lang="en-US" sz="1000">
                <a:solidFill>
                  <a:srgbClr val="444444"/>
                </a:solidFill>
                <a:latin typeface="Courier New"/>
                <a:ea typeface="Courier New"/>
                <a:cs typeface="Courier New"/>
                <a:sym typeface="Courier New"/>
              </a:rPr>
              <a:t> </a:t>
            </a:r>
            <a:r>
              <a:rPr lang="en-US" sz="1000" b="1">
                <a:solidFill>
                  <a:srgbClr val="444444"/>
                </a:solidFill>
                <a:latin typeface="Courier New"/>
                <a:ea typeface="Courier New"/>
                <a:cs typeface="Courier New"/>
                <a:sym typeface="Courier New"/>
              </a:rPr>
              <a:t>BY</a:t>
            </a:r>
            <a:r>
              <a:rPr lang="en-US" sz="1000">
                <a:solidFill>
                  <a:srgbClr val="444444"/>
                </a:solidFill>
                <a:latin typeface="Courier New"/>
                <a:ea typeface="Courier New"/>
                <a:cs typeface="Courier New"/>
                <a:sym typeface="Courier New"/>
              </a:rPr>
              <a:t> S.EnglishProductSubcategoryName</a:t>
            </a:r>
            <a:endParaRPr sz="100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00">
                <a:solidFill>
                  <a:srgbClr val="444444"/>
                </a:solidFill>
                <a:latin typeface="Courier New"/>
                <a:ea typeface="Courier New"/>
                <a:cs typeface="Courier New"/>
                <a:sym typeface="Courier New"/>
              </a:rPr>
              <a:t>	,C.EnglishEducation</a:t>
            </a:r>
            <a:endParaRPr sz="100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00" b="1">
                <a:solidFill>
                  <a:srgbClr val="444444"/>
                </a:solidFill>
                <a:latin typeface="Courier New"/>
                <a:ea typeface="Courier New"/>
                <a:cs typeface="Courier New"/>
                <a:sym typeface="Courier New"/>
              </a:rPr>
              <a:t>ORDER</a:t>
            </a:r>
            <a:r>
              <a:rPr lang="en-US" sz="1000">
                <a:solidFill>
                  <a:srgbClr val="444444"/>
                </a:solidFill>
                <a:latin typeface="Courier New"/>
                <a:ea typeface="Courier New"/>
                <a:cs typeface="Courier New"/>
                <a:sym typeface="Courier New"/>
              </a:rPr>
              <a:t> </a:t>
            </a:r>
            <a:r>
              <a:rPr lang="en-US" sz="1000" b="1">
                <a:solidFill>
                  <a:srgbClr val="444444"/>
                </a:solidFill>
                <a:latin typeface="Courier New"/>
                <a:ea typeface="Courier New"/>
                <a:cs typeface="Courier New"/>
                <a:sym typeface="Courier New"/>
              </a:rPr>
              <a:t>BY</a:t>
            </a:r>
            <a:r>
              <a:rPr lang="en-US" sz="1000">
                <a:solidFill>
                  <a:srgbClr val="444444"/>
                </a:solidFill>
                <a:latin typeface="Courier New"/>
                <a:ea typeface="Courier New"/>
                <a:cs typeface="Courier New"/>
                <a:sym typeface="Courier New"/>
              </a:rPr>
              <a:t> EnglishProductSubcategoryName</a:t>
            </a:r>
            <a:endParaRPr sz="100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r>
              <a:rPr lang="en-US" sz="1800">
                <a:solidFill>
                  <a:schemeClr val="dk1"/>
                </a:solidFill>
              </a:rPr>
              <a:t> </a:t>
            </a:r>
            <a:endParaRPr sz="1000">
              <a:solidFill>
                <a:srgbClr val="444444"/>
              </a:solidFill>
              <a:latin typeface="Courier New"/>
              <a:ea typeface="Courier New"/>
              <a:cs typeface="Courier New"/>
              <a:sym typeface="Courier New"/>
            </a:endParaRPr>
          </a:p>
        </p:txBody>
      </p:sp>
      <p:pic>
        <p:nvPicPr>
          <p:cNvPr id="307" name="Google Shape;307;g63eac962a2_0_94"/>
          <p:cNvPicPr preferRelativeResize="0"/>
          <p:nvPr/>
        </p:nvPicPr>
        <p:blipFill rotWithShape="1">
          <a:blip r:embed="rId3">
            <a:alphaModFix/>
          </a:blip>
          <a:srcRect r="64521"/>
          <a:stretch/>
        </p:blipFill>
        <p:spPr>
          <a:xfrm>
            <a:off x="4653350" y="4902275"/>
            <a:ext cx="2322277" cy="17210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p:nvPr/>
        </p:nvSpPr>
        <p:spPr>
          <a:xfrm>
            <a:off x="365124" y="1186769"/>
            <a:ext cx="8778900" cy="5671200"/>
          </a:xfrm>
          <a:prstGeom prst="rect">
            <a:avLst/>
          </a:prstGeom>
          <a:noFill/>
          <a:ln>
            <a:noFill/>
          </a:ln>
        </p:spPr>
        <p:txBody>
          <a:bodyPr spcFirstLastPara="1" wrap="square" lIns="91425" tIns="45700" rIns="91425" bIns="45700" anchor="t" anchorCtr="0">
            <a:normAutofit/>
          </a:bodyPr>
          <a:lstStyle/>
          <a:p>
            <a:pPr marL="457200" marR="0" lvl="0" indent="-342900" algn="l" rtl="0">
              <a:lnSpc>
                <a:spcPct val="175000"/>
              </a:lnSpc>
              <a:spcBef>
                <a:spcPts val="0"/>
              </a:spcBef>
              <a:spcAft>
                <a:spcPts val="0"/>
              </a:spcAft>
              <a:buClr>
                <a:srgbClr val="3F3F3F"/>
              </a:buClr>
              <a:buSzPts val="1800"/>
              <a:buChar char="-"/>
            </a:pPr>
            <a:r>
              <a:rPr lang="en-US" sz="1800">
                <a:solidFill>
                  <a:srgbClr val="3F3F3F"/>
                </a:solidFill>
              </a:rPr>
              <a:t>Project was laid out for team members </a:t>
            </a:r>
            <a:endParaRPr sz="1800">
              <a:solidFill>
                <a:srgbClr val="3F3F3F"/>
              </a:solidFill>
            </a:endParaRPr>
          </a:p>
          <a:p>
            <a:pPr marL="457200" marR="0" lvl="0" indent="-342900" algn="l" rtl="0">
              <a:lnSpc>
                <a:spcPct val="175000"/>
              </a:lnSpc>
              <a:spcBef>
                <a:spcPts val="0"/>
              </a:spcBef>
              <a:spcAft>
                <a:spcPts val="0"/>
              </a:spcAft>
              <a:buClr>
                <a:srgbClr val="3F3F3F"/>
              </a:buClr>
              <a:buSzPts val="1800"/>
              <a:buChar char="-"/>
            </a:pPr>
            <a:r>
              <a:rPr lang="en-US" sz="1800">
                <a:solidFill>
                  <a:srgbClr val="3F3F3F"/>
                </a:solidFill>
              </a:rPr>
              <a:t>Roles were assigned to group members </a:t>
            </a:r>
            <a:endParaRPr sz="1800">
              <a:solidFill>
                <a:srgbClr val="3F3F3F"/>
              </a:solidFill>
            </a:endParaRPr>
          </a:p>
          <a:p>
            <a:pPr marL="457200" marR="0" lvl="0" indent="-342900" algn="l" rtl="0">
              <a:lnSpc>
                <a:spcPct val="175000"/>
              </a:lnSpc>
              <a:spcBef>
                <a:spcPts val="0"/>
              </a:spcBef>
              <a:spcAft>
                <a:spcPts val="0"/>
              </a:spcAft>
              <a:buClr>
                <a:srgbClr val="3F3F3F"/>
              </a:buClr>
              <a:buSzPts val="1800"/>
              <a:buChar char="-"/>
            </a:pPr>
            <a:r>
              <a:rPr lang="en-US" sz="1800">
                <a:solidFill>
                  <a:srgbClr val="3F3F3F"/>
                </a:solidFill>
              </a:rPr>
              <a:t>First few meetings were for query completion</a:t>
            </a:r>
            <a:endParaRPr sz="1800">
              <a:solidFill>
                <a:srgbClr val="3F3F3F"/>
              </a:solidFill>
            </a:endParaRPr>
          </a:p>
          <a:p>
            <a:pPr marL="457200" marR="0" lvl="0" indent="-342900" algn="l" rtl="0">
              <a:lnSpc>
                <a:spcPct val="175000"/>
              </a:lnSpc>
              <a:spcBef>
                <a:spcPts val="0"/>
              </a:spcBef>
              <a:spcAft>
                <a:spcPts val="0"/>
              </a:spcAft>
              <a:buClr>
                <a:srgbClr val="3F3F3F"/>
              </a:buClr>
              <a:buSzPts val="1800"/>
              <a:buChar char="-"/>
            </a:pPr>
            <a:r>
              <a:rPr lang="en-US" sz="1800">
                <a:solidFill>
                  <a:srgbClr val="3F3F3F"/>
                </a:solidFill>
              </a:rPr>
              <a:t>Project planner was set ahead so group members could finish first 10 queries by a certain date, then next 10</a:t>
            </a:r>
            <a:endParaRPr sz="1800">
              <a:solidFill>
                <a:srgbClr val="3F3F3F"/>
              </a:solidFill>
            </a:endParaRPr>
          </a:p>
          <a:p>
            <a:pPr marL="457200" marR="0" lvl="0" indent="-342900" algn="l" rtl="0">
              <a:lnSpc>
                <a:spcPct val="175000"/>
              </a:lnSpc>
              <a:spcBef>
                <a:spcPts val="0"/>
              </a:spcBef>
              <a:spcAft>
                <a:spcPts val="0"/>
              </a:spcAft>
              <a:buClr>
                <a:srgbClr val="3F3F3F"/>
              </a:buClr>
              <a:buSzPts val="1800"/>
              <a:buChar char="-"/>
            </a:pPr>
            <a:r>
              <a:rPr lang="en-US" sz="1800">
                <a:solidFill>
                  <a:srgbClr val="3F3F3F"/>
                </a:solidFill>
              </a:rPr>
              <a:t>We created  a team chat so that members that couldn’t attend could stay informed of progress </a:t>
            </a:r>
            <a:endParaRPr sz="1800">
              <a:solidFill>
                <a:srgbClr val="3F3F3F"/>
              </a:solidFill>
            </a:endParaRPr>
          </a:p>
          <a:p>
            <a:pPr marL="457200" marR="0" lvl="0" indent="-342900" algn="l" rtl="0">
              <a:lnSpc>
                <a:spcPct val="175000"/>
              </a:lnSpc>
              <a:spcBef>
                <a:spcPts val="0"/>
              </a:spcBef>
              <a:spcAft>
                <a:spcPts val="0"/>
              </a:spcAft>
              <a:buClr>
                <a:srgbClr val="3F3F3F"/>
              </a:buClr>
              <a:buSzPts val="1800"/>
              <a:buChar char="-"/>
            </a:pPr>
            <a:r>
              <a:rPr lang="en-US" sz="1800">
                <a:solidFill>
                  <a:srgbClr val="3F3F3F"/>
                </a:solidFill>
              </a:rPr>
              <a:t>After query completion we met again to choose our best and worst queries and voted as a group on which queries to be selected for presentation </a:t>
            </a:r>
            <a:endParaRPr sz="1800">
              <a:solidFill>
                <a:srgbClr val="3F3F3F"/>
              </a:solidFill>
            </a:endParaRPr>
          </a:p>
          <a:p>
            <a:pPr marL="457200" marR="0" lvl="0" indent="-342900" algn="l" rtl="0">
              <a:lnSpc>
                <a:spcPct val="175000"/>
              </a:lnSpc>
              <a:spcBef>
                <a:spcPts val="0"/>
              </a:spcBef>
              <a:spcAft>
                <a:spcPts val="0"/>
              </a:spcAft>
              <a:buClr>
                <a:srgbClr val="3F3F3F"/>
              </a:buClr>
              <a:buSzPts val="1800"/>
              <a:buChar char="-"/>
            </a:pPr>
            <a:r>
              <a:rPr lang="en-US" sz="1800">
                <a:solidFill>
                  <a:srgbClr val="3F3F3F"/>
                </a:solidFill>
              </a:rPr>
              <a:t>Before project completion we met as group to make the recordings and sync them with our presentation </a:t>
            </a:r>
            <a:endParaRPr sz="1800">
              <a:solidFill>
                <a:srgbClr val="3F3F3F"/>
              </a:solidFill>
            </a:endParaRPr>
          </a:p>
        </p:txBody>
      </p:sp>
      <p:sp>
        <p:nvSpPr>
          <p:cNvPr id="97" name="Google Shape;97;p3"/>
          <p:cNvSpPr txBox="1">
            <a:spLocks noGrp="1"/>
          </p:cNvSpPr>
          <p:nvPr>
            <p:ph type="title"/>
          </p:nvPr>
        </p:nvSpPr>
        <p:spPr>
          <a:xfrm>
            <a:off x="241300" y="139700"/>
            <a:ext cx="8547100" cy="901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14E"/>
              </a:buClr>
              <a:buSzPts val="2520"/>
              <a:buFont typeface="Arial"/>
              <a:buNone/>
            </a:pPr>
            <a:r>
              <a:rPr lang="en-US" sz="2520" b="1">
                <a:solidFill>
                  <a:srgbClr val="1D314E"/>
                </a:solidFill>
              </a:rPr>
              <a:t>Group Meeting Agenda</a:t>
            </a:r>
            <a:endParaRPr sz="2520" b="1">
              <a:solidFill>
                <a:srgbClr val="1D314E"/>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62481681c0_0_9"/>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Top 3 Problems </a:t>
            </a:r>
            <a:endParaRPr sz="2800" b="1">
              <a:solidFill>
                <a:srgbClr val="1D314E"/>
              </a:solidFill>
            </a:endParaRPr>
          </a:p>
        </p:txBody>
      </p:sp>
      <p:sp>
        <p:nvSpPr>
          <p:cNvPr id="313" name="Google Shape;313;g62481681c0_0_9"/>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dk1"/>
                </a:solidFill>
              </a:rPr>
              <a:t>Group Member: Thomas Jimenez</a:t>
            </a:r>
            <a:endParaRPr>
              <a:solidFill>
                <a:schemeClr val="dk1"/>
              </a:solidFill>
            </a:endParaRPr>
          </a:p>
          <a:p>
            <a:pPr marL="0" lvl="0" indent="0" algn="l" rtl="0">
              <a:spcBef>
                <a:spcPts val="0"/>
              </a:spcBef>
              <a:spcAft>
                <a:spcPts val="0"/>
              </a:spcAft>
              <a:buSzPts val="1100"/>
              <a:buNone/>
            </a:pPr>
            <a:r>
              <a:rPr lang="en-US">
                <a:solidFill>
                  <a:schemeClr val="dk1"/>
                </a:solidFill>
              </a:rPr>
              <a:t>Problem Type: Complex</a:t>
            </a:r>
            <a:endParaRPr>
              <a:solidFill>
                <a:schemeClr val="dk1"/>
              </a:solidFill>
            </a:endParaRPr>
          </a:p>
          <a:p>
            <a:pPr marL="0" lvl="0" indent="0" algn="l" rtl="0">
              <a:spcBef>
                <a:spcPts val="0"/>
              </a:spcBef>
              <a:spcAft>
                <a:spcPts val="0"/>
              </a:spcAft>
              <a:buSzPts val="1100"/>
              <a:buNone/>
            </a:pPr>
            <a:r>
              <a:rPr lang="en-US">
                <a:solidFill>
                  <a:schemeClr val="dk1"/>
                </a:solidFill>
              </a:rPr>
              <a:t>Top Problem #2</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en-US">
                <a:solidFill>
                  <a:schemeClr val="dk1"/>
                </a:solidFill>
              </a:rPr>
              <a:t>Problem 15: Which products have a high production fail rate?</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None/>
            </a:pPr>
            <a:r>
              <a:rPr lang="en-US">
                <a:solidFill>
                  <a:schemeClr val="dk1"/>
                </a:solidFill>
              </a:rPr>
              <a:t>Why did I choose this problem for top rating?</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It is important to minimize costs for your business when possible</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Improving production rate processes can help speed up production and increase profit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Sample Output:</a:t>
            </a:r>
            <a:endParaRPr>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14" name="Google Shape;314;g62481681c0_0_9"/>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15000"/>
              </a:lnSpc>
              <a:spcBef>
                <a:spcPts val="0"/>
              </a:spcBef>
              <a:spcAft>
                <a:spcPts val="0"/>
              </a:spcAft>
              <a:buClr>
                <a:schemeClr val="dk1"/>
              </a:buClr>
              <a:buSzPts val="1100"/>
              <a:buFont typeface="Arial"/>
              <a:buNone/>
            </a:pPr>
            <a:r>
              <a:rPr lang="en-US" sz="700">
                <a:solidFill>
                  <a:srgbClr val="888888"/>
                </a:solidFill>
                <a:highlight>
                  <a:srgbClr val="F0F0F0"/>
                </a:highlight>
                <a:latin typeface="Courier New"/>
                <a:ea typeface="Courier New"/>
                <a:cs typeface="Courier New"/>
                <a:sym typeface="Courier New"/>
              </a:rPr>
              <a:t>--Custom Scalar</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b="1">
                <a:solidFill>
                  <a:srgbClr val="444444"/>
                </a:solidFill>
                <a:highlight>
                  <a:srgbClr val="F0F0F0"/>
                </a:highlight>
                <a:latin typeface="Courier New"/>
                <a:ea typeface="Courier New"/>
                <a:cs typeface="Courier New"/>
                <a:sym typeface="Courier New"/>
              </a:rPr>
              <a:t>CREATE</a:t>
            </a:r>
            <a:r>
              <a:rPr lang="en-US" sz="700">
                <a:solidFill>
                  <a:srgbClr val="444444"/>
                </a:solidFill>
                <a:highlight>
                  <a:srgbClr val="F0F0F0"/>
                </a:highlight>
                <a:latin typeface="Courier New"/>
                <a:ea typeface="Courier New"/>
                <a:cs typeface="Courier New"/>
                <a:sym typeface="Courier New"/>
              </a:rPr>
              <a:t> </a:t>
            </a:r>
            <a:r>
              <a:rPr lang="en-US" sz="700" b="1">
                <a:solidFill>
                  <a:srgbClr val="444444"/>
                </a:solidFill>
                <a:highlight>
                  <a:srgbClr val="F0F0F0"/>
                </a:highlight>
                <a:latin typeface="Courier New"/>
                <a:ea typeface="Courier New"/>
                <a:cs typeface="Courier New"/>
                <a:sym typeface="Courier New"/>
              </a:rPr>
              <a:t>FUNCTION</a:t>
            </a:r>
            <a:r>
              <a:rPr lang="en-US" sz="700">
                <a:solidFill>
                  <a:srgbClr val="444444"/>
                </a:solidFill>
                <a:highlight>
                  <a:srgbClr val="F0F0F0"/>
                </a:highlight>
                <a:latin typeface="Courier New"/>
                <a:ea typeface="Courier New"/>
                <a:cs typeface="Courier New"/>
                <a:sym typeface="Courier New"/>
              </a:rPr>
              <a:t> SCRAPQUOTA(</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a:solidFill>
                  <a:srgbClr val="444444"/>
                </a:solidFill>
                <a:highlight>
                  <a:srgbClr val="F0F0F0"/>
                </a:highlight>
                <a:latin typeface="Courier New"/>
                <a:ea typeface="Courier New"/>
                <a:cs typeface="Courier New"/>
                <a:sym typeface="Courier New"/>
              </a:rPr>
              <a:t>	@quantity </a:t>
            </a:r>
            <a:r>
              <a:rPr lang="en-US" sz="700">
                <a:solidFill>
                  <a:srgbClr val="397300"/>
                </a:solidFill>
                <a:highlight>
                  <a:srgbClr val="F0F0F0"/>
                </a:highlight>
                <a:latin typeface="Courier New"/>
                <a:ea typeface="Courier New"/>
                <a:cs typeface="Courier New"/>
                <a:sym typeface="Courier New"/>
              </a:rPr>
              <a:t>smallint</a:t>
            </a:r>
            <a:r>
              <a:rPr lang="en-US" sz="700">
                <a:solidFill>
                  <a:srgbClr val="444444"/>
                </a:solidFill>
                <a:highlight>
                  <a:srgbClr val="F0F0F0"/>
                </a:highlight>
                <a:latin typeface="Courier New"/>
                <a:ea typeface="Courier New"/>
                <a:cs typeface="Courier New"/>
                <a:sym typeface="Courier New"/>
              </a:rPr>
              <a:t>,</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a:solidFill>
                  <a:srgbClr val="444444"/>
                </a:solidFill>
                <a:highlight>
                  <a:srgbClr val="F0F0F0"/>
                </a:highlight>
                <a:latin typeface="Courier New"/>
                <a:ea typeface="Courier New"/>
                <a:cs typeface="Courier New"/>
                <a:sym typeface="Courier New"/>
              </a:rPr>
              <a:t>	@amount money</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a:solidFill>
                  <a:srgbClr val="444444"/>
                </a:solidFill>
                <a:highlight>
                  <a:srgbClr val="F0F0F0"/>
                </a:highlight>
                <a:latin typeface="Courier New"/>
                <a:ea typeface="Courier New"/>
                <a:cs typeface="Courier New"/>
                <a:sym typeface="Courier New"/>
              </a:rPr>
              <a:t>)</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b="1">
                <a:solidFill>
                  <a:srgbClr val="444444"/>
                </a:solidFill>
                <a:highlight>
                  <a:srgbClr val="F0F0F0"/>
                </a:highlight>
                <a:latin typeface="Courier New"/>
                <a:ea typeface="Courier New"/>
                <a:cs typeface="Courier New"/>
                <a:sym typeface="Courier New"/>
              </a:rPr>
              <a:t>RETURNS</a:t>
            </a:r>
            <a:r>
              <a:rPr lang="en-US" sz="700">
                <a:solidFill>
                  <a:srgbClr val="444444"/>
                </a:solidFill>
                <a:highlight>
                  <a:srgbClr val="F0F0F0"/>
                </a:highlight>
                <a:latin typeface="Courier New"/>
                <a:ea typeface="Courier New"/>
                <a:cs typeface="Courier New"/>
                <a:sym typeface="Courier New"/>
              </a:rPr>
              <a:t> </a:t>
            </a:r>
            <a:r>
              <a:rPr lang="en-US" sz="700" b="1">
                <a:solidFill>
                  <a:srgbClr val="444444"/>
                </a:solidFill>
                <a:highlight>
                  <a:srgbClr val="F0F0F0"/>
                </a:highlight>
                <a:latin typeface="Courier New"/>
                <a:ea typeface="Courier New"/>
                <a:cs typeface="Courier New"/>
                <a:sym typeface="Courier New"/>
              </a:rPr>
              <a:t>NVARCHAR</a:t>
            </a:r>
            <a:r>
              <a:rPr lang="en-US" sz="700">
                <a:solidFill>
                  <a:srgbClr val="444444"/>
                </a:solidFill>
                <a:highlight>
                  <a:srgbClr val="F0F0F0"/>
                </a:highlight>
                <a:latin typeface="Courier New"/>
                <a:ea typeface="Courier New"/>
                <a:cs typeface="Courier New"/>
                <a:sym typeface="Courier New"/>
              </a:rPr>
              <a:t>(</a:t>
            </a:r>
            <a:r>
              <a:rPr lang="en-US" sz="700">
                <a:solidFill>
                  <a:srgbClr val="880000"/>
                </a:solidFill>
                <a:highlight>
                  <a:srgbClr val="F0F0F0"/>
                </a:highlight>
                <a:latin typeface="Courier New"/>
                <a:ea typeface="Courier New"/>
                <a:cs typeface="Courier New"/>
                <a:sym typeface="Courier New"/>
              </a:rPr>
              <a:t>4</a:t>
            </a:r>
            <a:r>
              <a:rPr lang="en-US" sz="700">
                <a:solidFill>
                  <a:srgbClr val="444444"/>
                </a:solidFill>
                <a:highlight>
                  <a:srgbClr val="F0F0F0"/>
                </a:highlight>
                <a:latin typeface="Courier New"/>
                <a:ea typeface="Courier New"/>
                <a:cs typeface="Courier New"/>
                <a:sym typeface="Courier New"/>
              </a:rPr>
              <a:t>)</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b="1">
                <a:solidFill>
                  <a:srgbClr val="444444"/>
                </a:solidFill>
                <a:highlight>
                  <a:srgbClr val="F0F0F0"/>
                </a:highlight>
                <a:latin typeface="Courier New"/>
                <a:ea typeface="Courier New"/>
                <a:cs typeface="Courier New"/>
                <a:sym typeface="Courier New"/>
              </a:rPr>
              <a:t>AS</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b="1">
                <a:solidFill>
                  <a:srgbClr val="444444"/>
                </a:solidFill>
                <a:highlight>
                  <a:srgbClr val="F0F0F0"/>
                </a:highlight>
                <a:latin typeface="Courier New"/>
                <a:ea typeface="Courier New"/>
                <a:cs typeface="Courier New"/>
                <a:sym typeface="Courier New"/>
              </a:rPr>
              <a:t>BEGIN</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a:solidFill>
                  <a:srgbClr val="444444"/>
                </a:solidFill>
                <a:highlight>
                  <a:srgbClr val="F0F0F0"/>
                </a:highlight>
                <a:latin typeface="Courier New"/>
                <a:ea typeface="Courier New"/>
                <a:cs typeface="Courier New"/>
                <a:sym typeface="Courier New"/>
              </a:rPr>
              <a:t>	</a:t>
            </a:r>
            <a:r>
              <a:rPr lang="en-US" sz="700" b="1">
                <a:solidFill>
                  <a:srgbClr val="444444"/>
                </a:solidFill>
                <a:highlight>
                  <a:srgbClr val="F0F0F0"/>
                </a:highlight>
                <a:latin typeface="Courier New"/>
                <a:ea typeface="Courier New"/>
                <a:cs typeface="Courier New"/>
                <a:sym typeface="Courier New"/>
              </a:rPr>
              <a:t>RETURN</a:t>
            </a:r>
            <a:r>
              <a:rPr lang="en-US" sz="700">
                <a:solidFill>
                  <a:srgbClr val="444444"/>
                </a:solidFill>
                <a:highlight>
                  <a:srgbClr val="F0F0F0"/>
                </a:highlight>
                <a:latin typeface="Courier New"/>
                <a:ea typeface="Courier New"/>
                <a:cs typeface="Courier New"/>
                <a:sym typeface="Courier New"/>
              </a:rPr>
              <a:t>(</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a:solidFill>
                  <a:srgbClr val="444444"/>
                </a:solidFill>
                <a:highlight>
                  <a:srgbClr val="F0F0F0"/>
                </a:highlight>
                <a:latin typeface="Courier New"/>
                <a:ea typeface="Courier New"/>
                <a:cs typeface="Courier New"/>
                <a:sym typeface="Courier New"/>
              </a:rPr>
              <a:t>	</a:t>
            </a:r>
            <a:r>
              <a:rPr lang="en-US" sz="700" b="1">
                <a:solidFill>
                  <a:srgbClr val="444444"/>
                </a:solidFill>
                <a:highlight>
                  <a:srgbClr val="F0F0F0"/>
                </a:highlight>
                <a:latin typeface="Courier New"/>
                <a:ea typeface="Courier New"/>
                <a:cs typeface="Courier New"/>
                <a:sym typeface="Courier New"/>
              </a:rPr>
              <a:t>CASE</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a:solidFill>
                  <a:srgbClr val="444444"/>
                </a:solidFill>
                <a:highlight>
                  <a:srgbClr val="F0F0F0"/>
                </a:highlight>
                <a:latin typeface="Courier New"/>
                <a:ea typeface="Courier New"/>
                <a:cs typeface="Courier New"/>
                <a:sym typeface="Courier New"/>
              </a:rPr>
              <a:t>		</a:t>
            </a:r>
            <a:r>
              <a:rPr lang="en-US" sz="700" b="1">
                <a:solidFill>
                  <a:srgbClr val="444444"/>
                </a:solidFill>
                <a:highlight>
                  <a:srgbClr val="F0F0F0"/>
                </a:highlight>
                <a:latin typeface="Courier New"/>
                <a:ea typeface="Courier New"/>
                <a:cs typeface="Courier New"/>
                <a:sym typeface="Courier New"/>
              </a:rPr>
              <a:t>WHEN</a:t>
            </a:r>
            <a:r>
              <a:rPr lang="en-US" sz="700">
                <a:solidFill>
                  <a:srgbClr val="444444"/>
                </a:solidFill>
                <a:highlight>
                  <a:srgbClr val="F0F0F0"/>
                </a:highlight>
                <a:latin typeface="Courier New"/>
                <a:ea typeface="Courier New"/>
                <a:cs typeface="Courier New"/>
                <a:sym typeface="Courier New"/>
              </a:rPr>
              <a:t> @quantity*@amount &lt; </a:t>
            </a:r>
            <a:r>
              <a:rPr lang="en-US" sz="700">
                <a:solidFill>
                  <a:srgbClr val="880000"/>
                </a:solidFill>
                <a:highlight>
                  <a:srgbClr val="F0F0F0"/>
                </a:highlight>
                <a:latin typeface="Courier New"/>
                <a:ea typeface="Courier New"/>
                <a:cs typeface="Courier New"/>
                <a:sym typeface="Courier New"/>
              </a:rPr>
              <a:t>1000</a:t>
            </a:r>
            <a:r>
              <a:rPr lang="en-US" sz="700">
                <a:solidFill>
                  <a:srgbClr val="444444"/>
                </a:solidFill>
                <a:highlight>
                  <a:srgbClr val="F0F0F0"/>
                </a:highlight>
                <a:latin typeface="Courier New"/>
                <a:ea typeface="Courier New"/>
                <a:cs typeface="Courier New"/>
                <a:sym typeface="Courier New"/>
              </a:rPr>
              <a:t> </a:t>
            </a:r>
            <a:r>
              <a:rPr lang="en-US" sz="700" b="1">
                <a:solidFill>
                  <a:srgbClr val="444444"/>
                </a:solidFill>
                <a:highlight>
                  <a:srgbClr val="F0F0F0"/>
                </a:highlight>
                <a:latin typeface="Courier New"/>
                <a:ea typeface="Courier New"/>
                <a:cs typeface="Courier New"/>
                <a:sym typeface="Courier New"/>
              </a:rPr>
              <a:t>THEN</a:t>
            </a:r>
            <a:r>
              <a:rPr lang="en-US" sz="700">
                <a:solidFill>
                  <a:srgbClr val="444444"/>
                </a:solidFill>
                <a:highlight>
                  <a:srgbClr val="F0F0F0"/>
                </a:highlight>
                <a:latin typeface="Courier New"/>
                <a:ea typeface="Courier New"/>
                <a:cs typeface="Courier New"/>
                <a:sym typeface="Courier New"/>
              </a:rPr>
              <a:t> </a:t>
            </a:r>
            <a:r>
              <a:rPr lang="en-US" sz="700">
                <a:solidFill>
                  <a:srgbClr val="880000"/>
                </a:solidFill>
                <a:highlight>
                  <a:srgbClr val="F0F0F0"/>
                </a:highlight>
                <a:latin typeface="Courier New"/>
                <a:ea typeface="Courier New"/>
                <a:cs typeface="Courier New"/>
                <a:sym typeface="Courier New"/>
              </a:rPr>
              <a:t>'PASS'</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a:solidFill>
                  <a:srgbClr val="444444"/>
                </a:solidFill>
                <a:highlight>
                  <a:srgbClr val="F0F0F0"/>
                </a:highlight>
                <a:latin typeface="Courier New"/>
                <a:ea typeface="Courier New"/>
                <a:cs typeface="Courier New"/>
                <a:sym typeface="Courier New"/>
              </a:rPr>
              <a:t>		</a:t>
            </a:r>
            <a:r>
              <a:rPr lang="en-US" sz="700" b="1">
                <a:solidFill>
                  <a:srgbClr val="444444"/>
                </a:solidFill>
                <a:highlight>
                  <a:srgbClr val="F0F0F0"/>
                </a:highlight>
                <a:latin typeface="Courier New"/>
                <a:ea typeface="Courier New"/>
                <a:cs typeface="Courier New"/>
                <a:sym typeface="Courier New"/>
              </a:rPr>
              <a:t>ELSE</a:t>
            </a:r>
            <a:r>
              <a:rPr lang="en-US" sz="700">
                <a:solidFill>
                  <a:srgbClr val="444444"/>
                </a:solidFill>
                <a:highlight>
                  <a:srgbClr val="F0F0F0"/>
                </a:highlight>
                <a:latin typeface="Courier New"/>
                <a:ea typeface="Courier New"/>
                <a:cs typeface="Courier New"/>
                <a:sym typeface="Courier New"/>
              </a:rPr>
              <a:t> </a:t>
            </a:r>
            <a:r>
              <a:rPr lang="en-US" sz="700">
                <a:solidFill>
                  <a:srgbClr val="880000"/>
                </a:solidFill>
                <a:highlight>
                  <a:srgbClr val="F0F0F0"/>
                </a:highlight>
                <a:latin typeface="Courier New"/>
                <a:ea typeface="Courier New"/>
                <a:cs typeface="Courier New"/>
                <a:sym typeface="Courier New"/>
              </a:rPr>
              <a:t>'FAIL'</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a:solidFill>
                  <a:srgbClr val="444444"/>
                </a:solidFill>
                <a:highlight>
                  <a:srgbClr val="F0F0F0"/>
                </a:highlight>
                <a:latin typeface="Courier New"/>
                <a:ea typeface="Courier New"/>
                <a:cs typeface="Courier New"/>
                <a:sym typeface="Courier New"/>
              </a:rPr>
              <a:t>	</a:t>
            </a:r>
            <a:r>
              <a:rPr lang="en-US" sz="700" b="1">
                <a:solidFill>
                  <a:srgbClr val="444444"/>
                </a:solidFill>
                <a:highlight>
                  <a:srgbClr val="F0F0F0"/>
                </a:highlight>
                <a:latin typeface="Courier New"/>
                <a:ea typeface="Courier New"/>
                <a:cs typeface="Courier New"/>
                <a:sym typeface="Courier New"/>
              </a:rPr>
              <a:t>END</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a:solidFill>
                  <a:srgbClr val="444444"/>
                </a:solidFill>
                <a:highlight>
                  <a:srgbClr val="F0F0F0"/>
                </a:highlight>
                <a:latin typeface="Courier New"/>
                <a:ea typeface="Courier New"/>
                <a:cs typeface="Courier New"/>
                <a:sym typeface="Courier New"/>
              </a:rPr>
              <a:t>	)</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b="1">
                <a:solidFill>
                  <a:srgbClr val="444444"/>
                </a:solidFill>
                <a:highlight>
                  <a:srgbClr val="F0F0F0"/>
                </a:highlight>
                <a:latin typeface="Courier New"/>
                <a:ea typeface="Courier New"/>
                <a:cs typeface="Courier New"/>
                <a:sym typeface="Courier New"/>
              </a:rPr>
              <a:t>END</a:t>
            </a:r>
            <a:r>
              <a:rPr lang="en-US" sz="700">
                <a:solidFill>
                  <a:srgbClr val="444444"/>
                </a:solidFill>
                <a:highlight>
                  <a:srgbClr val="F0F0F0"/>
                </a:highlight>
                <a:latin typeface="Courier New"/>
                <a:ea typeface="Courier New"/>
                <a:cs typeface="Courier New"/>
                <a:sym typeface="Courier New"/>
              </a:rPr>
              <a:t>	</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a:solidFill>
                  <a:srgbClr val="888888"/>
                </a:solidFill>
                <a:highlight>
                  <a:srgbClr val="F0F0F0"/>
                </a:highlight>
                <a:latin typeface="Courier New"/>
                <a:ea typeface="Courier New"/>
                <a:cs typeface="Courier New"/>
                <a:sym typeface="Courier New"/>
              </a:rPr>
              <a:t>--Query </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b="1">
                <a:solidFill>
                  <a:srgbClr val="444444"/>
                </a:solidFill>
                <a:highlight>
                  <a:srgbClr val="F0F0F0"/>
                </a:highlight>
                <a:latin typeface="Courier New"/>
                <a:ea typeface="Courier New"/>
                <a:cs typeface="Courier New"/>
                <a:sym typeface="Courier New"/>
              </a:rPr>
              <a:t>USE</a:t>
            </a:r>
            <a:r>
              <a:rPr lang="en-US" sz="700">
                <a:solidFill>
                  <a:srgbClr val="444444"/>
                </a:solidFill>
                <a:highlight>
                  <a:srgbClr val="F0F0F0"/>
                </a:highlight>
                <a:latin typeface="Courier New"/>
                <a:ea typeface="Courier New"/>
                <a:cs typeface="Courier New"/>
                <a:sym typeface="Courier New"/>
              </a:rPr>
              <a:t> AdventureWorks2014;</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b="1">
                <a:solidFill>
                  <a:srgbClr val="444444"/>
                </a:solidFill>
                <a:highlight>
                  <a:srgbClr val="F0F0F0"/>
                </a:highlight>
                <a:latin typeface="Courier New"/>
                <a:ea typeface="Courier New"/>
                <a:cs typeface="Courier New"/>
                <a:sym typeface="Courier New"/>
              </a:rPr>
              <a:t>SELECT</a:t>
            </a:r>
            <a:r>
              <a:rPr lang="en-US" sz="700">
                <a:solidFill>
                  <a:srgbClr val="444444"/>
                </a:solidFill>
                <a:highlight>
                  <a:srgbClr val="F0F0F0"/>
                </a:highlight>
                <a:latin typeface="Courier New"/>
                <a:ea typeface="Courier New"/>
                <a:cs typeface="Courier New"/>
                <a:sym typeface="Courier New"/>
              </a:rPr>
              <a:t> WO.ProductID</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a:solidFill>
                  <a:srgbClr val="444444"/>
                </a:solidFill>
                <a:highlight>
                  <a:srgbClr val="F0F0F0"/>
                </a:highlight>
                <a:latin typeface="Courier New"/>
                <a:ea typeface="Courier New"/>
                <a:cs typeface="Courier New"/>
                <a:sym typeface="Courier New"/>
              </a:rPr>
              <a:t>	,SR.ScrapReasonID</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a:solidFill>
                  <a:srgbClr val="444444"/>
                </a:solidFill>
                <a:highlight>
                  <a:srgbClr val="F0F0F0"/>
                </a:highlight>
                <a:latin typeface="Courier New"/>
                <a:ea typeface="Courier New"/>
                <a:cs typeface="Courier New"/>
                <a:sym typeface="Courier New"/>
              </a:rPr>
              <a:t>	,WO.ScrappedQty </a:t>
            </a:r>
            <a:r>
              <a:rPr lang="en-US" sz="700" b="1">
                <a:solidFill>
                  <a:srgbClr val="444444"/>
                </a:solidFill>
                <a:highlight>
                  <a:srgbClr val="F0F0F0"/>
                </a:highlight>
                <a:latin typeface="Courier New"/>
                <a:ea typeface="Courier New"/>
                <a:cs typeface="Courier New"/>
                <a:sym typeface="Courier New"/>
              </a:rPr>
              <a:t>AS</a:t>
            </a:r>
            <a:r>
              <a:rPr lang="en-US" sz="700">
                <a:solidFill>
                  <a:srgbClr val="444444"/>
                </a:solidFill>
                <a:highlight>
                  <a:srgbClr val="F0F0F0"/>
                </a:highlight>
                <a:latin typeface="Courier New"/>
                <a:ea typeface="Courier New"/>
                <a:cs typeface="Courier New"/>
                <a:sym typeface="Courier New"/>
              </a:rPr>
              <a:t> TotalScrappedCount</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a:solidFill>
                  <a:srgbClr val="444444"/>
                </a:solidFill>
                <a:highlight>
                  <a:srgbClr val="F0F0F0"/>
                </a:highlight>
                <a:latin typeface="Courier New"/>
                <a:ea typeface="Courier New"/>
                <a:cs typeface="Courier New"/>
                <a:sym typeface="Courier New"/>
              </a:rPr>
              <a:t>	,</a:t>
            </a:r>
            <a:r>
              <a:rPr lang="en-US" sz="700" b="1">
                <a:solidFill>
                  <a:srgbClr val="444444"/>
                </a:solidFill>
                <a:highlight>
                  <a:srgbClr val="F0F0F0"/>
                </a:highlight>
                <a:latin typeface="Courier New"/>
                <a:ea typeface="Courier New"/>
                <a:cs typeface="Courier New"/>
                <a:sym typeface="Courier New"/>
              </a:rPr>
              <a:t>COUNT</a:t>
            </a:r>
            <a:r>
              <a:rPr lang="en-US" sz="700">
                <a:solidFill>
                  <a:srgbClr val="444444"/>
                </a:solidFill>
                <a:highlight>
                  <a:srgbClr val="F0F0F0"/>
                </a:highlight>
                <a:latin typeface="Courier New"/>
                <a:ea typeface="Courier New"/>
                <a:cs typeface="Courier New"/>
                <a:sym typeface="Courier New"/>
              </a:rPr>
              <a:t>(</a:t>
            </a:r>
            <a:r>
              <a:rPr lang="en-US" sz="700" b="1">
                <a:solidFill>
                  <a:srgbClr val="444444"/>
                </a:solidFill>
                <a:highlight>
                  <a:srgbClr val="F0F0F0"/>
                </a:highlight>
                <a:latin typeface="Courier New"/>
                <a:ea typeface="Courier New"/>
                <a:cs typeface="Courier New"/>
                <a:sym typeface="Courier New"/>
              </a:rPr>
              <a:t>DISTINCT</a:t>
            </a:r>
            <a:r>
              <a:rPr lang="en-US" sz="700">
                <a:solidFill>
                  <a:srgbClr val="444444"/>
                </a:solidFill>
                <a:highlight>
                  <a:srgbClr val="F0F0F0"/>
                </a:highlight>
                <a:latin typeface="Courier New"/>
                <a:ea typeface="Courier New"/>
                <a:cs typeface="Courier New"/>
                <a:sym typeface="Courier New"/>
              </a:rPr>
              <a:t> WO.WorkOrderID) </a:t>
            </a:r>
            <a:r>
              <a:rPr lang="en-US" sz="700" b="1">
                <a:solidFill>
                  <a:srgbClr val="444444"/>
                </a:solidFill>
                <a:highlight>
                  <a:srgbClr val="F0F0F0"/>
                </a:highlight>
                <a:latin typeface="Courier New"/>
                <a:ea typeface="Courier New"/>
                <a:cs typeface="Courier New"/>
                <a:sym typeface="Courier New"/>
              </a:rPr>
              <a:t>AS</a:t>
            </a:r>
            <a:r>
              <a:rPr lang="en-US" sz="700">
                <a:solidFill>
                  <a:srgbClr val="444444"/>
                </a:solidFill>
                <a:highlight>
                  <a:srgbClr val="F0F0F0"/>
                </a:highlight>
                <a:latin typeface="Courier New"/>
                <a:ea typeface="Courier New"/>
                <a:cs typeface="Courier New"/>
                <a:sym typeface="Courier New"/>
              </a:rPr>
              <a:t> TotalOrders</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a:solidFill>
                  <a:srgbClr val="444444"/>
                </a:solidFill>
                <a:highlight>
                  <a:srgbClr val="F0F0F0"/>
                </a:highlight>
                <a:latin typeface="Courier New"/>
                <a:ea typeface="Courier New"/>
                <a:cs typeface="Courier New"/>
                <a:sym typeface="Courier New"/>
              </a:rPr>
              <a:t>	,dbo.SCRAPQUOTA(Wo.ScrappedQty, P.ListPrice) </a:t>
            </a:r>
            <a:r>
              <a:rPr lang="en-US" sz="700" b="1">
                <a:solidFill>
                  <a:srgbClr val="444444"/>
                </a:solidFill>
                <a:highlight>
                  <a:srgbClr val="F0F0F0"/>
                </a:highlight>
                <a:latin typeface="Courier New"/>
                <a:ea typeface="Courier New"/>
                <a:cs typeface="Courier New"/>
                <a:sym typeface="Courier New"/>
              </a:rPr>
              <a:t>AS</a:t>
            </a:r>
            <a:r>
              <a:rPr lang="en-US" sz="700">
                <a:solidFill>
                  <a:srgbClr val="444444"/>
                </a:solidFill>
                <a:highlight>
                  <a:srgbClr val="F0F0F0"/>
                </a:highlight>
                <a:latin typeface="Courier New"/>
                <a:ea typeface="Courier New"/>
                <a:cs typeface="Courier New"/>
                <a:sym typeface="Courier New"/>
              </a:rPr>
              <a:t> ScrapQuotaMet</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b="1">
                <a:solidFill>
                  <a:srgbClr val="444444"/>
                </a:solidFill>
                <a:highlight>
                  <a:srgbClr val="F0F0F0"/>
                </a:highlight>
                <a:latin typeface="Courier New"/>
                <a:ea typeface="Courier New"/>
                <a:cs typeface="Courier New"/>
                <a:sym typeface="Courier New"/>
              </a:rPr>
              <a:t>FROM</a:t>
            </a:r>
            <a:r>
              <a:rPr lang="en-US" sz="700">
                <a:solidFill>
                  <a:srgbClr val="444444"/>
                </a:solidFill>
                <a:highlight>
                  <a:srgbClr val="F0F0F0"/>
                </a:highlight>
                <a:latin typeface="Courier New"/>
                <a:ea typeface="Courier New"/>
                <a:cs typeface="Courier New"/>
                <a:sym typeface="Courier New"/>
              </a:rPr>
              <a:t> Production.WorkOrder </a:t>
            </a:r>
            <a:r>
              <a:rPr lang="en-US" sz="700" b="1">
                <a:solidFill>
                  <a:srgbClr val="444444"/>
                </a:solidFill>
                <a:highlight>
                  <a:srgbClr val="F0F0F0"/>
                </a:highlight>
                <a:latin typeface="Courier New"/>
                <a:ea typeface="Courier New"/>
                <a:cs typeface="Courier New"/>
                <a:sym typeface="Courier New"/>
              </a:rPr>
              <a:t>AS</a:t>
            </a:r>
            <a:r>
              <a:rPr lang="en-US" sz="700">
                <a:solidFill>
                  <a:srgbClr val="444444"/>
                </a:solidFill>
                <a:highlight>
                  <a:srgbClr val="F0F0F0"/>
                </a:highlight>
                <a:latin typeface="Courier New"/>
                <a:ea typeface="Courier New"/>
                <a:cs typeface="Courier New"/>
                <a:sym typeface="Courier New"/>
              </a:rPr>
              <a:t> WO</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b="1">
                <a:solidFill>
                  <a:srgbClr val="444444"/>
                </a:solidFill>
                <a:highlight>
                  <a:srgbClr val="F0F0F0"/>
                </a:highlight>
                <a:latin typeface="Courier New"/>
                <a:ea typeface="Courier New"/>
                <a:cs typeface="Courier New"/>
                <a:sym typeface="Courier New"/>
              </a:rPr>
              <a:t>INNER</a:t>
            </a:r>
            <a:r>
              <a:rPr lang="en-US" sz="700">
                <a:solidFill>
                  <a:srgbClr val="444444"/>
                </a:solidFill>
                <a:highlight>
                  <a:srgbClr val="F0F0F0"/>
                </a:highlight>
                <a:latin typeface="Courier New"/>
                <a:ea typeface="Courier New"/>
                <a:cs typeface="Courier New"/>
                <a:sym typeface="Courier New"/>
              </a:rPr>
              <a:t> </a:t>
            </a:r>
            <a:r>
              <a:rPr lang="en-US" sz="700" b="1">
                <a:solidFill>
                  <a:srgbClr val="444444"/>
                </a:solidFill>
                <a:highlight>
                  <a:srgbClr val="F0F0F0"/>
                </a:highlight>
                <a:latin typeface="Courier New"/>
                <a:ea typeface="Courier New"/>
                <a:cs typeface="Courier New"/>
                <a:sym typeface="Courier New"/>
              </a:rPr>
              <a:t>JOIN</a:t>
            </a:r>
            <a:r>
              <a:rPr lang="en-US" sz="700">
                <a:solidFill>
                  <a:srgbClr val="444444"/>
                </a:solidFill>
                <a:highlight>
                  <a:srgbClr val="F0F0F0"/>
                </a:highlight>
                <a:latin typeface="Courier New"/>
                <a:ea typeface="Courier New"/>
                <a:cs typeface="Courier New"/>
                <a:sym typeface="Courier New"/>
              </a:rPr>
              <a:t> Production.Product </a:t>
            </a:r>
            <a:r>
              <a:rPr lang="en-US" sz="700" b="1">
                <a:solidFill>
                  <a:srgbClr val="444444"/>
                </a:solidFill>
                <a:highlight>
                  <a:srgbClr val="F0F0F0"/>
                </a:highlight>
                <a:latin typeface="Courier New"/>
                <a:ea typeface="Courier New"/>
                <a:cs typeface="Courier New"/>
                <a:sym typeface="Courier New"/>
              </a:rPr>
              <a:t>AS</a:t>
            </a:r>
            <a:r>
              <a:rPr lang="en-US" sz="700">
                <a:solidFill>
                  <a:srgbClr val="444444"/>
                </a:solidFill>
                <a:highlight>
                  <a:srgbClr val="F0F0F0"/>
                </a:highlight>
                <a:latin typeface="Courier New"/>
                <a:ea typeface="Courier New"/>
                <a:cs typeface="Courier New"/>
                <a:sym typeface="Courier New"/>
              </a:rPr>
              <a:t> P </a:t>
            </a:r>
            <a:r>
              <a:rPr lang="en-US" sz="700" b="1">
                <a:solidFill>
                  <a:srgbClr val="444444"/>
                </a:solidFill>
                <a:highlight>
                  <a:srgbClr val="F0F0F0"/>
                </a:highlight>
                <a:latin typeface="Courier New"/>
                <a:ea typeface="Courier New"/>
                <a:cs typeface="Courier New"/>
                <a:sym typeface="Courier New"/>
              </a:rPr>
              <a:t>ON</a:t>
            </a:r>
            <a:r>
              <a:rPr lang="en-US" sz="700">
                <a:solidFill>
                  <a:srgbClr val="444444"/>
                </a:solidFill>
                <a:highlight>
                  <a:srgbClr val="F0F0F0"/>
                </a:highlight>
                <a:latin typeface="Courier New"/>
                <a:ea typeface="Courier New"/>
                <a:cs typeface="Courier New"/>
                <a:sym typeface="Courier New"/>
              </a:rPr>
              <a:t> WO.ProductID = P.ProductID</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b="1">
                <a:solidFill>
                  <a:srgbClr val="444444"/>
                </a:solidFill>
                <a:highlight>
                  <a:srgbClr val="F0F0F0"/>
                </a:highlight>
                <a:latin typeface="Courier New"/>
                <a:ea typeface="Courier New"/>
                <a:cs typeface="Courier New"/>
                <a:sym typeface="Courier New"/>
              </a:rPr>
              <a:t>INNER</a:t>
            </a:r>
            <a:r>
              <a:rPr lang="en-US" sz="700">
                <a:solidFill>
                  <a:srgbClr val="444444"/>
                </a:solidFill>
                <a:highlight>
                  <a:srgbClr val="F0F0F0"/>
                </a:highlight>
                <a:latin typeface="Courier New"/>
                <a:ea typeface="Courier New"/>
                <a:cs typeface="Courier New"/>
                <a:sym typeface="Courier New"/>
              </a:rPr>
              <a:t> </a:t>
            </a:r>
            <a:r>
              <a:rPr lang="en-US" sz="700" b="1">
                <a:solidFill>
                  <a:srgbClr val="444444"/>
                </a:solidFill>
                <a:highlight>
                  <a:srgbClr val="F0F0F0"/>
                </a:highlight>
                <a:latin typeface="Courier New"/>
                <a:ea typeface="Courier New"/>
                <a:cs typeface="Courier New"/>
                <a:sym typeface="Courier New"/>
              </a:rPr>
              <a:t>JOIN</a:t>
            </a:r>
            <a:r>
              <a:rPr lang="en-US" sz="700">
                <a:solidFill>
                  <a:srgbClr val="444444"/>
                </a:solidFill>
                <a:highlight>
                  <a:srgbClr val="F0F0F0"/>
                </a:highlight>
                <a:latin typeface="Courier New"/>
                <a:ea typeface="Courier New"/>
                <a:cs typeface="Courier New"/>
                <a:sym typeface="Courier New"/>
              </a:rPr>
              <a:t> Production.ScrapReason </a:t>
            </a:r>
            <a:r>
              <a:rPr lang="en-US" sz="700" b="1">
                <a:solidFill>
                  <a:srgbClr val="444444"/>
                </a:solidFill>
                <a:highlight>
                  <a:srgbClr val="F0F0F0"/>
                </a:highlight>
                <a:latin typeface="Courier New"/>
                <a:ea typeface="Courier New"/>
                <a:cs typeface="Courier New"/>
                <a:sym typeface="Courier New"/>
              </a:rPr>
              <a:t>AS</a:t>
            </a:r>
            <a:r>
              <a:rPr lang="en-US" sz="700">
                <a:solidFill>
                  <a:srgbClr val="444444"/>
                </a:solidFill>
                <a:highlight>
                  <a:srgbClr val="F0F0F0"/>
                </a:highlight>
                <a:latin typeface="Courier New"/>
                <a:ea typeface="Courier New"/>
                <a:cs typeface="Courier New"/>
                <a:sym typeface="Courier New"/>
              </a:rPr>
              <a:t> SR </a:t>
            </a:r>
            <a:r>
              <a:rPr lang="en-US" sz="700" b="1">
                <a:solidFill>
                  <a:srgbClr val="444444"/>
                </a:solidFill>
                <a:highlight>
                  <a:srgbClr val="F0F0F0"/>
                </a:highlight>
                <a:latin typeface="Courier New"/>
                <a:ea typeface="Courier New"/>
                <a:cs typeface="Courier New"/>
                <a:sym typeface="Courier New"/>
              </a:rPr>
              <a:t>ON</a:t>
            </a:r>
            <a:r>
              <a:rPr lang="en-US" sz="700">
                <a:solidFill>
                  <a:srgbClr val="444444"/>
                </a:solidFill>
                <a:highlight>
                  <a:srgbClr val="F0F0F0"/>
                </a:highlight>
                <a:latin typeface="Courier New"/>
                <a:ea typeface="Courier New"/>
                <a:cs typeface="Courier New"/>
                <a:sym typeface="Courier New"/>
              </a:rPr>
              <a:t> WO.ScrapReasonID = SR.ScrapReasonID</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b="1">
                <a:solidFill>
                  <a:srgbClr val="444444"/>
                </a:solidFill>
                <a:highlight>
                  <a:srgbClr val="F0F0F0"/>
                </a:highlight>
                <a:latin typeface="Courier New"/>
                <a:ea typeface="Courier New"/>
                <a:cs typeface="Courier New"/>
                <a:sym typeface="Courier New"/>
              </a:rPr>
              <a:t>GROUP</a:t>
            </a:r>
            <a:r>
              <a:rPr lang="en-US" sz="700">
                <a:solidFill>
                  <a:srgbClr val="444444"/>
                </a:solidFill>
                <a:highlight>
                  <a:srgbClr val="F0F0F0"/>
                </a:highlight>
                <a:latin typeface="Courier New"/>
                <a:ea typeface="Courier New"/>
                <a:cs typeface="Courier New"/>
                <a:sym typeface="Courier New"/>
              </a:rPr>
              <a:t> </a:t>
            </a:r>
            <a:r>
              <a:rPr lang="en-US" sz="700" b="1">
                <a:solidFill>
                  <a:srgbClr val="444444"/>
                </a:solidFill>
                <a:highlight>
                  <a:srgbClr val="F0F0F0"/>
                </a:highlight>
                <a:latin typeface="Courier New"/>
                <a:ea typeface="Courier New"/>
                <a:cs typeface="Courier New"/>
                <a:sym typeface="Courier New"/>
              </a:rPr>
              <a:t>BY</a:t>
            </a:r>
            <a:r>
              <a:rPr lang="en-US" sz="700">
                <a:solidFill>
                  <a:srgbClr val="444444"/>
                </a:solidFill>
                <a:highlight>
                  <a:srgbClr val="F0F0F0"/>
                </a:highlight>
                <a:latin typeface="Courier New"/>
                <a:ea typeface="Courier New"/>
                <a:cs typeface="Courier New"/>
                <a:sym typeface="Courier New"/>
              </a:rPr>
              <a:t> WO.ProductID</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a:solidFill>
                  <a:srgbClr val="444444"/>
                </a:solidFill>
                <a:highlight>
                  <a:srgbClr val="F0F0F0"/>
                </a:highlight>
                <a:latin typeface="Courier New"/>
                <a:ea typeface="Courier New"/>
                <a:cs typeface="Courier New"/>
                <a:sym typeface="Courier New"/>
              </a:rPr>
              <a:t>	,WO.ScrappedQty</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a:solidFill>
                  <a:srgbClr val="444444"/>
                </a:solidFill>
                <a:highlight>
                  <a:srgbClr val="F0F0F0"/>
                </a:highlight>
                <a:latin typeface="Courier New"/>
                <a:ea typeface="Courier New"/>
                <a:cs typeface="Courier New"/>
                <a:sym typeface="Courier New"/>
              </a:rPr>
              <a:t>	,SR.ScrapReasonID</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a:solidFill>
                  <a:srgbClr val="444444"/>
                </a:solidFill>
                <a:highlight>
                  <a:srgbClr val="F0F0F0"/>
                </a:highlight>
                <a:latin typeface="Courier New"/>
                <a:ea typeface="Courier New"/>
                <a:cs typeface="Courier New"/>
                <a:sym typeface="Courier New"/>
              </a:rPr>
              <a:t>	,P.ListPrice</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b="1">
                <a:solidFill>
                  <a:srgbClr val="444444"/>
                </a:solidFill>
                <a:highlight>
                  <a:srgbClr val="F0F0F0"/>
                </a:highlight>
                <a:latin typeface="Courier New"/>
                <a:ea typeface="Courier New"/>
                <a:cs typeface="Courier New"/>
                <a:sym typeface="Courier New"/>
              </a:rPr>
              <a:t>HAVING</a:t>
            </a:r>
            <a:r>
              <a:rPr lang="en-US" sz="700">
                <a:solidFill>
                  <a:srgbClr val="444444"/>
                </a:solidFill>
                <a:highlight>
                  <a:srgbClr val="F0F0F0"/>
                </a:highlight>
                <a:latin typeface="Courier New"/>
                <a:ea typeface="Courier New"/>
                <a:cs typeface="Courier New"/>
                <a:sym typeface="Courier New"/>
              </a:rPr>
              <a:t> </a:t>
            </a:r>
            <a:r>
              <a:rPr lang="en-US" sz="700" b="1">
                <a:solidFill>
                  <a:srgbClr val="444444"/>
                </a:solidFill>
                <a:highlight>
                  <a:srgbClr val="F0F0F0"/>
                </a:highlight>
                <a:latin typeface="Courier New"/>
                <a:ea typeface="Courier New"/>
                <a:cs typeface="Courier New"/>
                <a:sym typeface="Courier New"/>
              </a:rPr>
              <a:t>SUM</a:t>
            </a:r>
            <a:r>
              <a:rPr lang="en-US" sz="700">
                <a:solidFill>
                  <a:srgbClr val="444444"/>
                </a:solidFill>
                <a:highlight>
                  <a:srgbClr val="F0F0F0"/>
                </a:highlight>
                <a:latin typeface="Courier New"/>
                <a:ea typeface="Courier New"/>
                <a:cs typeface="Courier New"/>
                <a:sym typeface="Courier New"/>
              </a:rPr>
              <a:t>(WO.ScrappedQty) &gt; </a:t>
            </a:r>
            <a:r>
              <a:rPr lang="en-US" sz="700">
                <a:solidFill>
                  <a:srgbClr val="880000"/>
                </a:solidFill>
                <a:highlight>
                  <a:srgbClr val="F0F0F0"/>
                </a:highlight>
                <a:latin typeface="Courier New"/>
                <a:ea typeface="Courier New"/>
                <a:cs typeface="Courier New"/>
                <a:sym typeface="Courier New"/>
              </a:rPr>
              <a:t>0</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a:solidFill>
                  <a:srgbClr val="444444"/>
                </a:solidFill>
                <a:highlight>
                  <a:srgbClr val="F0F0F0"/>
                </a:highlight>
                <a:latin typeface="Courier New"/>
                <a:ea typeface="Courier New"/>
                <a:cs typeface="Courier New"/>
                <a:sym typeface="Courier New"/>
              </a:rPr>
              <a:t>	</a:t>
            </a:r>
            <a:r>
              <a:rPr lang="en-US" sz="700" b="1">
                <a:solidFill>
                  <a:srgbClr val="444444"/>
                </a:solidFill>
                <a:highlight>
                  <a:srgbClr val="F0F0F0"/>
                </a:highlight>
                <a:latin typeface="Courier New"/>
                <a:ea typeface="Courier New"/>
                <a:cs typeface="Courier New"/>
                <a:sym typeface="Courier New"/>
              </a:rPr>
              <a:t>AND</a:t>
            </a:r>
            <a:r>
              <a:rPr lang="en-US" sz="700">
                <a:solidFill>
                  <a:srgbClr val="444444"/>
                </a:solidFill>
                <a:highlight>
                  <a:srgbClr val="F0F0F0"/>
                </a:highlight>
                <a:latin typeface="Courier New"/>
                <a:ea typeface="Courier New"/>
                <a:cs typeface="Courier New"/>
                <a:sym typeface="Courier New"/>
              </a:rPr>
              <a:t> P.ListPrice &gt; </a:t>
            </a:r>
            <a:r>
              <a:rPr lang="en-US" sz="700">
                <a:solidFill>
                  <a:srgbClr val="880000"/>
                </a:solidFill>
                <a:highlight>
                  <a:srgbClr val="F0F0F0"/>
                </a:highlight>
                <a:latin typeface="Courier New"/>
                <a:ea typeface="Courier New"/>
                <a:cs typeface="Courier New"/>
                <a:sym typeface="Courier New"/>
              </a:rPr>
              <a:t>0</a:t>
            </a:r>
            <a:endParaRPr sz="70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700" b="1">
                <a:solidFill>
                  <a:srgbClr val="444444"/>
                </a:solidFill>
                <a:highlight>
                  <a:srgbClr val="F0F0F0"/>
                </a:highlight>
                <a:latin typeface="Courier New"/>
                <a:ea typeface="Courier New"/>
                <a:cs typeface="Courier New"/>
                <a:sym typeface="Courier New"/>
              </a:rPr>
              <a:t>ORDER</a:t>
            </a:r>
            <a:r>
              <a:rPr lang="en-US" sz="700">
                <a:solidFill>
                  <a:srgbClr val="444444"/>
                </a:solidFill>
                <a:highlight>
                  <a:srgbClr val="F0F0F0"/>
                </a:highlight>
                <a:latin typeface="Courier New"/>
                <a:ea typeface="Courier New"/>
                <a:cs typeface="Courier New"/>
                <a:sym typeface="Courier New"/>
              </a:rPr>
              <a:t> </a:t>
            </a:r>
            <a:r>
              <a:rPr lang="en-US" sz="700" b="1">
                <a:solidFill>
                  <a:srgbClr val="444444"/>
                </a:solidFill>
                <a:highlight>
                  <a:srgbClr val="F0F0F0"/>
                </a:highlight>
                <a:latin typeface="Courier New"/>
                <a:ea typeface="Courier New"/>
                <a:cs typeface="Courier New"/>
                <a:sym typeface="Courier New"/>
              </a:rPr>
              <a:t>BY</a:t>
            </a:r>
            <a:r>
              <a:rPr lang="en-US" sz="700">
                <a:solidFill>
                  <a:srgbClr val="444444"/>
                </a:solidFill>
                <a:highlight>
                  <a:srgbClr val="F0F0F0"/>
                </a:highlight>
                <a:latin typeface="Courier New"/>
                <a:ea typeface="Courier New"/>
                <a:cs typeface="Courier New"/>
                <a:sym typeface="Courier New"/>
              </a:rPr>
              <a:t> ScrapReasonID</a:t>
            </a:r>
            <a:endParaRPr sz="700"/>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p:txBody>
      </p:sp>
      <p:pic>
        <p:nvPicPr>
          <p:cNvPr id="315" name="Google Shape;315;g62481681c0_0_9"/>
          <p:cNvPicPr preferRelativeResize="0"/>
          <p:nvPr/>
        </p:nvPicPr>
        <p:blipFill rotWithShape="1">
          <a:blip r:embed="rId3">
            <a:alphaModFix/>
          </a:blip>
          <a:srcRect r="62162"/>
          <a:stretch/>
        </p:blipFill>
        <p:spPr>
          <a:xfrm>
            <a:off x="488650" y="4863625"/>
            <a:ext cx="2425024" cy="1673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62481681c0_0_17"/>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Top 3 Problems </a:t>
            </a:r>
            <a:endParaRPr sz="2800" b="1">
              <a:solidFill>
                <a:srgbClr val="1D314E"/>
              </a:solidFill>
            </a:endParaRPr>
          </a:p>
        </p:txBody>
      </p:sp>
      <p:sp>
        <p:nvSpPr>
          <p:cNvPr id="321" name="Google Shape;321;g62481681c0_0_17"/>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Thomas Jimenez</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Medium </a:t>
            </a:r>
            <a:endParaRPr sz="1800">
              <a:solidFill>
                <a:schemeClr val="dk1"/>
              </a:solidFill>
            </a:endParaRPr>
          </a:p>
          <a:p>
            <a:pPr marL="0" lvl="0" indent="0" algn="l" rtl="0">
              <a:spcBef>
                <a:spcPts val="0"/>
              </a:spcBef>
              <a:spcAft>
                <a:spcPts val="0"/>
              </a:spcAft>
              <a:buSzPts val="1100"/>
              <a:buNone/>
            </a:pPr>
            <a:r>
              <a:rPr lang="en-US" sz="1800">
                <a:solidFill>
                  <a:schemeClr val="dk1"/>
                </a:solidFill>
              </a:rPr>
              <a:t>Top Problem #3</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09: What are the customer and sales numbers for every city?</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None/>
            </a:pPr>
            <a:r>
              <a:rPr lang="en-US" sz="1800">
                <a:solidFill>
                  <a:schemeClr val="dk1"/>
                </a:solidFill>
              </a:rPr>
              <a:t>Why did I choose this problem for top rating?</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This will give you a big picture about where the company's primary customer base resides</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It can give you information about where the biggest customers reside (few orders and large sales revenue)</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Can give insight of where to delegate marketing resources</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22" name="Google Shape;322;g62481681c0_0_17"/>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Query: </a:t>
            </a:r>
            <a:endParaRPr/>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highlight>
                  <a:srgbClr val="F0F0F0"/>
                </a:highlight>
                <a:latin typeface="Courier New"/>
                <a:ea typeface="Courier New"/>
                <a:cs typeface="Courier New"/>
                <a:sym typeface="Courier New"/>
              </a:rPr>
              <a:t>USE</a:t>
            </a:r>
            <a:r>
              <a:rPr lang="en-US" sz="1050">
                <a:solidFill>
                  <a:srgbClr val="444444"/>
                </a:solidFill>
                <a:highlight>
                  <a:srgbClr val="F0F0F0"/>
                </a:highlight>
                <a:latin typeface="Courier New"/>
                <a:ea typeface="Courier New"/>
                <a:cs typeface="Courier New"/>
                <a:sym typeface="Courier New"/>
              </a:rPr>
              <a:t> [AdventureWorksDW2016];</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highlight>
                  <a:srgbClr val="F0F0F0"/>
                </a:highlight>
                <a:latin typeface="Courier New"/>
                <a:ea typeface="Courier New"/>
                <a:cs typeface="Courier New"/>
                <a:sym typeface="Courier New"/>
              </a:rPr>
              <a:t>SELECT</a:t>
            </a:r>
            <a:r>
              <a:rPr lang="en-US" sz="1050">
                <a:solidFill>
                  <a:srgbClr val="444444"/>
                </a:solidFill>
                <a:highlight>
                  <a:srgbClr val="F0F0F0"/>
                </a:highlight>
                <a:latin typeface="Courier New"/>
                <a:ea typeface="Courier New"/>
                <a:cs typeface="Courier New"/>
                <a:sym typeface="Courier New"/>
              </a:rPr>
              <a:t> G.City</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a:t>
            </a:r>
            <a:r>
              <a:rPr lang="en-US" sz="1050" b="1">
                <a:solidFill>
                  <a:srgbClr val="444444"/>
                </a:solidFill>
                <a:highlight>
                  <a:srgbClr val="F0F0F0"/>
                </a:highlight>
                <a:latin typeface="Courier New"/>
                <a:ea typeface="Courier New"/>
                <a:cs typeface="Courier New"/>
                <a:sym typeface="Courier New"/>
              </a:rPr>
              <a:t>COUNT</a:t>
            </a:r>
            <a:r>
              <a:rPr lang="en-US" sz="1050">
                <a:solidFill>
                  <a:srgbClr val="444444"/>
                </a:solidFill>
                <a:highlight>
                  <a:srgbClr val="F0F0F0"/>
                </a:highlight>
                <a:latin typeface="Courier New"/>
                <a:ea typeface="Courier New"/>
                <a:cs typeface="Courier New"/>
                <a:sym typeface="Courier New"/>
              </a:rPr>
              <a:t>(</a:t>
            </a:r>
            <a:r>
              <a:rPr lang="en-US" sz="1050" b="1">
                <a:solidFill>
                  <a:srgbClr val="444444"/>
                </a:solidFill>
                <a:highlight>
                  <a:srgbClr val="F0F0F0"/>
                </a:highlight>
                <a:latin typeface="Courier New"/>
                <a:ea typeface="Courier New"/>
                <a:cs typeface="Courier New"/>
                <a:sym typeface="Courier New"/>
              </a:rPr>
              <a:t>DISTINCT</a:t>
            </a:r>
            <a:r>
              <a:rPr lang="en-US" sz="1050">
                <a:solidFill>
                  <a:srgbClr val="444444"/>
                </a:solidFill>
                <a:highlight>
                  <a:srgbClr val="F0F0F0"/>
                </a:highlight>
                <a:latin typeface="Courier New"/>
                <a:ea typeface="Courier New"/>
                <a:cs typeface="Courier New"/>
                <a:sym typeface="Courier New"/>
              </a:rPr>
              <a:t> C.CustomerKey) </a:t>
            </a:r>
            <a:r>
              <a:rPr lang="en-US" sz="1050" b="1">
                <a:solidFill>
                  <a:srgbClr val="444444"/>
                </a:solidFill>
                <a:highlight>
                  <a:srgbClr val="F0F0F0"/>
                </a:highlight>
                <a:latin typeface="Courier New"/>
                <a:ea typeface="Courier New"/>
                <a:cs typeface="Courier New"/>
                <a:sym typeface="Courier New"/>
              </a:rPr>
              <a:t>AS</a:t>
            </a:r>
            <a:r>
              <a:rPr lang="en-US" sz="1050">
                <a:solidFill>
                  <a:srgbClr val="444444"/>
                </a:solidFill>
                <a:highlight>
                  <a:srgbClr val="F0F0F0"/>
                </a:highlight>
                <a:latin typeface="Courier New"/>
                <a:ea typeface="Courier New"/>
                <a:cs typeface="Courier New"/>
                <a:sym typeface="Courier New"/>
              </a:rPr>
              <a:t> CustomerCount</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a:t>
            </a:r>
            <a:r>
              <a:rPr lang="en-US" sz="1050" b="1">
                <a:solidFill>
                  <a:srgbClr val="444444"/>
                </a:solidFill>
                <a:highlight>
                  <a:srgbClr val="F0F0F0"/>
                </a:highlight>
                <a:latin typeface="Courier New"/>
                <a:ea typeface="Courier New"/>
                <a:cs typeface="Courier New"/>
                <a:sym typeface="Courier New"/>
              </a:rPr>
              <a:t>COUNT</a:t>
            </a:r>
            <a:r>
              <a:rPr lang="en-US" sz="1050">
                <a:solidFill>
                  <a:srgbClr val="444444"/>
                </a:solidFill>
                <a:highlight>
                  <a:srgbClr val="F0F0F0"/>
                </a:highlight>
                <a:latin typeface="Courier New"/>
                <a:ea typeface="Courier New"/>
                <a:cs typeface="Courier New"/>
                <a:sym typeface="Courier New"/>
              </a:rPr>
              <a:t>(</a:t>
            </a:r>
            <a:r>
              <a:rPr lang="en-US" sz="1050" b="1">
                <a:solidFill>
                  <a:srgbClr val="444444"/>
                </a:solidFill>
                <a:highlight>
                  <a:srgbClr val="F0F0F0"/>
                </a:highlight>
                <a:latin typeface="Courier New"/>
                <a:ea typeface="Courier New"/>
                <a:cs typeface="Courier New"/>
                <a:sym typeface="Courier New"/>
              </a:rPr>
              <a:t>DISTINCT</a:t>
            </a:r>
            <a:r>
              <a:rPr lang="en-US" sz="1050">
                <a:solidFill>
                  <a:srgbClr val="444444"/>
                </a:solidFill>
                <a:highlight>
                  <a:srgbClr val="F0F0F0"/>
                </a:highlight>
                <a:latin typeface="Courier New"/>
                <a:ea typeface="Courier New"/>
                <a:cs typeface="Courier New"/>
                <a:sym typeface="Courier New"/>
              </a:rPr>
              <a:t> S.SalesOrderNumber) </a:t>
            </a:r>
            <a:r>
              <a:rPr lang="en-US" sz="1050" b="1">
                <a:solidFill>
                  <a:srgbClr val="444444"/>
                </a:solidFill>
                <a:highlight>
                  <a:srgbClr val="F0F0F0"/>
                </a:highlight>
                <a:latin typeface="Courier New"/>
                <a:ea typeface="Courier New"/>
                <a:cs typeface="Courier New"/>
                <a:sym typeface="Courier New"/>
              </a:rPr>
              <a:t>AS</a:t>
            </a:r>
            <a:r>
              <a:rPr lang="en-US" sz="1050">
                <a:solidFill>
                  <a:srgbClr val="444444"/>
                </a:solidFill>
                <a:highlight>
                  <a:srgbClr val="F0F0F0"/>
                </a:highlight>
                <a:latin typeface="Courier New"/>
                <a:ea typeface="Courier New"/>
                <a:cs typeface="Courier New"/>
                <a:sym typeface="Courier New"/>
              </a:rPr>
              <a:t> SalesCount</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a:t>
            </a:r>
            <a:r>
              <a:rPr lang="en-US" sz="1050" b="1">
                <a:solidFill>
                  <a:srgbClr val="444444"/>
                </a:solidFill>
                <a:highlight>
                  <a:srgbClr val="F0F0F0"/>
                </a:highlight>
                <a:latin typeface="Courier New"/>
                <a:ea typeface="Courier New"/>
                <a:cs typeface="Courier New"/>
                <a:sym typeface="Courier New"/>
              </a:rPr>
              <a:t>FORMAT</a:t>
            </a:r>
            <a:r>
              <a:rPr lang="en-US" sz="1050">
                <a:solidFill>
                  <a:srgbClr val="444444"/>
                </a:solidFill>
                <a:highlight>
                  <a:srgbClr val="F0F0F0"/>
                </a:highlight>
                <a:latin typeface="Courier New"/>
                <a:ea typeface="Courier New"/>
                <a:cs typeface="Courier New"/>
                <a:sym typeface="Courier New"/>
              </a:rPr>
              <a:t>(</a:t>
            </a:r>
            <a:r>
              <a:rPr lang="en-US" sz="1050" b="1">
                <a:solidFill>
                  <a:srgbClr val="444444"/>
                </a:solidFill>
                <a:highlight>
                  <a:srgbClr val="F0F0F0"/>
                </a:highlight>
                <a:latin typeface="Courier New"/>
                <a:ea typeface="Courier New"/>
                <a:cs typeface="Courier New"/>
                <a:sym typeface="Courier New"/>
              </a:rPr>
              <a:t>SUM</a:t>
            </a:r>
            <a:r>
              <a:rPr lang="en-US" sz="1050">
                <a:solidFill>
                  <a:srgbClr val="444444"/>
                </a:solidFill>
                <a:highlight>
                  <a:srgbClr val="F0F0F0"/>
                </a:highlight>
                <a:latin typeface="Courier New"/>
                <a:ea typeface="Courier New"/>
                <a:cs typeface="Courier New"/>
                <a:sym typeface="Courier New"/>
              </a:rPr>
              <a:t>(S.TotalProductCost), </a:t>
            </a:r>
            <a:r>
              <a:rPr lang="en-US" sz="1050">
                <a:solidFill>
                  <a:srgbClr val="880000"/>
                </a:solidFill>
                <a:highlight>
                  <a:srgbClr val="F0F0F0"/>
                </a:highlight>
                <a:latin typeface="Courier New"/>
                <a:ea typeface="Courier New"/>
                <a:cs typeface="Courier New"/>
                <a:sym typeface="Courier New"/>
              </a:rPr>
              <a:t>'C'</a:t>
            </a:r>
            <a:r>
              <a:rPr lang="en-US" sz="1050">
                <a:solidFill>
                  <a:srgbClr val="444444"/>
                </a:solidFill>
                <a:highlight>
                  <a:srgbClr val="F0F0F0"/>
                </a:highlight>
                <a:latin typeface="Courier New"/>
                <a:ea typeface="Courier New"/>
                <a:cs typeface="Courier New"/>
                <a:sym typeface="Courier New"/>
              </a:rPr>
              <a:t>) </a:t>
            </a:r>
            <a:r>
              <a:rPr lang="en-US" sz="1050" b="1">
                <a:solidFill>
                  <a:srgbClr val="444444"/>
                </a:solidFill>
                <a:highlight>
                  <a:srgbClr val="F0F0F0"/>
                </a:highlight>
                <a:latin typeface="Courier New"/>
                <a:ea typeface="Courier New"/>
                <a:cs typeface="Courier New"/>
                <a:sym typeface="Courier New"/>
              </a:rPr>
              <a:t>AS</a:t>
            </a:r>
            <a:r>
              <a:rPr lang="en-US" sz="1050">
                <a:solidFill>
                  <a:srgbClr val="444444"/>
                </a:solidFill>
                <a:highlight>
                  <a:srgbClr val="F0F0F0"/>
                </a:highlight>
                <a:latin typeface="Courier New"/>
                <a:ea typeface="Courier New"/>
                <a:cs typeface="Courier New"/>
                <a:sym typeface="Courier New"/>
              </a:rPr>
              <a:t> TotalSales</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highlight>
                  <a:srgbClr val="F0F0F0"/>
                </a:highlight>
                <a:latin typeface="Courier New"/>
                <a:ea typeface="Courier New"/>
                <a:cs typeface="Courier New"/>
                <a:sym typeface="Courier New"/>
              </a:rPr>
              <a:t>FROM</a:t>
            </a:r>
            <a:r>
              <a:rPr lang="en-US" sz="1050">
                <a:solidFill>
                  <a:srgbClr val="444444"/>
                </a:solidFill>
                <a:highlight>
                  <a:srgbClr val="F0F0F0"/>
                </a:highlight>
                <a:latin typeface="Courier New"/>
                <a:ea typeface="Courier New"/>
                <a:cs typeface="Courier New"/>
                <a:sym typeface="Courier New"/>
              </a:rPr>
              <a:t> dbo.FactInternetSales </a:t>
            </a:r>
            <a:r>
              <a:rPr lang="en-US" sz="1050" b="1">
                <a:solidFill>
                  <a:srgbClr val="444444"/>
                </a:solidFill>
                <a:highlight>
                  <a:srgbClr val="F0F0F0"/>
                </a:highlight>
                <a:latin typeface="Courier New"/>
                <a:ea typeface="Courier New"/>
                <a:cs typeface="Courier New"/>
                <a:sym typeface="Courier New"/>
              </a:rPr>
              <a:t>AS</a:t>
            </a:r>
            <a:r>
              <a:rPr lang="en-US" sz="1050">
                <a:solidFill>
                  <a:srgbClr val="444444"/>
                </a:solidFill>
                <a:highlight>
                  <a:srgbClr val="F0F0F0"/>
                </a:highlight>
                <a:latin typeface="Courier New"/>
                <a:ea typeface="Courier New"/>
                <a:cs typeface="Courier New"/>
                <a:sym typeface="Courier New"/>
              </a:rPr>
              <a:t> S</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highlight>
                  <a:srgbClr val="F0F0F0"/>
                </a:highlight>
                <a:latin typeface="Courier New"/>
                <a:ea typeface="Courier New"/>
                <a:cs typeface="Courier New"/>
                <a:sym typeface="Courier New"/>
              </a:rPr>
              <a:t>INNER</a:t>
            </a:r>
            <a:r>
              <a:rPr lang="en-US" sz="1050">
                <a:solidFill>
                  <a:srgbClr val="444444"/>
                </a:solidFill>
                <a:highlight>
                  <a:srgbClr val="F0F0F0"/>
                </a:highlight>
                <a:latin typeface="Courier New"/>
                <a:ea typeface="Courier New"/>
                <a:cs typeface="Courier New"/>
                <a:sym typeface="Courier New"/>
              </a:rPr>
              <a:t> </a:t>
            </a:r>
            <a:r>
              <a:rPr lang="en-US" sz="1050" b="1">
                <a:solidFill>
                  <a:srgbClr val="444444"/>
                </a:solidFill>
                <a:highlight>
                  <a:srgbClr val="F0F0F0"/>
                </a:highlight>
                <a:latin typeface="Courier New"/>
                <a:ea typeface="Courier New"/>
                <a:cs typeface="Courier New"/>
                <a:sym typeface="Courier New"/>
              </a:rPr>
              <a:t>JOIN</a:t>
            </a:r>
            <a:r>
              <a:rPr lang="en-US" sz="1050">
                <a:solidFill>
                  <a:srgbClr val="444444"/>
                </a:solidFill>
                <a:highlight>
                  <a:srgbClr val="F0F0F0"/>
                </a:highlight>
                <a:latin typeface="Courier New"/>
                <a:ea typeface="Courier New"/>
                <a:cs typeface="Courier New"/>
                <a:sym typeface="Courier New"/>
              </a:rPr>
              <a:t> dbo.DimCustomer </a:t>
            </a:r>
            <a:r>
              <a:rPr lang="en-US" sz="1050" b="1">
                <a:solidFill>
                  <a:srgbClr val="444444"/>
                </a:solidFill>
                <a:highlight>
                  <a:srgbClr val="F0F0F0"/>
                </a:highlight>
                <a:latin typeface="Courier New"/>
                <a:ea typeface="Courier New"/>
                <a:cs typeface="Courier New"/>
                <a:sym typeface="Courier New"/>
              </a:rPr>
              <a:t>AS</a:t>
            </a:r>
            <a:r>
              <a:rPr lang="en-US" sz="1050">
                <a:solidFill>
                  <a:srgbClr val="444444"/>
                </a:solidFill>
                <a:highlight>
                  <a:srgbClr val="F0F0F0"/>
                </a:highlight>
                <a:latin typeface="Courier New"/>
                <a:ea typeface="Courier New"/>
                <a:cs typeface="Courier New"/>
                <a:sym typeface="Courier New"/>
              </a:rPr>
              <a:t> C </a:t>
            </a:r>
            <a:r>
              <a:rPr lang="en-US" sz="1050" b="1">
                <a:solidFill>
                  <a:srgbClr val="444444"/>
                </a:solidFill>
                <a:highlight>
                  <a:srgbClr val="F0F0F0"/>
                </a:highlight>
                <a:latin typeface="Courier New"/>
                <a:ea typeface="Courier New"/>
                <a:cs typeface="Courier New"/>
                <a:sym typeface="Courier New"/>
              </a:rPr>
              <a:t>ON</a:t>
            </a:r>
            <a:r>
              <a:rPr lang="en-US" sz="1050">
                <a:solidFill>
                  <a:srgbClr val="444444"/>
                </a:solidFill>
                <a:highlight>
                  <a:srgbClr val="F0F0F0"/>
                </a:highlight>
                <a:latin typeface="Courier New"/>
                <a:ea typeface="Courier New"/>
                <a:cs typeface="Courier New"/>
                <a:sym typeface="Courier New"/>
              </a:rPr>
              <a:t> S.CustomerKey = C.CustomerKey</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highlight>
                  <a:srgbClr val="F0F0F0"/>
                </a:highlight>
                <a:latin typeface="Courier New"/>
                <a:ea typeface="Courier New"/>
                <a:cs typeface="Courier New"/>
                <a:sym typeface="Courier New"/>
              </a:rPr>
              <a:t>INNER</a:t>
            </a:r>
            <a:r>
              <a:rPr lang="en-US" sz="1050">
                <a:solidFill>
                  <a:srgbClr val="444444"/>
                </a:solidFill>
                <a:highlight>
                  <a:srgbClr val="F0F0F0"/>
                </a:highlight>
                <a:latin typeface="Courier New"/>
                <a:ea typeface="Courier New"/>
                <a:cs typeface="Courier New"/>
                <a:sym typeface="Courier New"/>
              </a:rPr>
              <a:t> </a:t>
            </a:r>
            <a:r>
              <a:rPr lang="en-US" sz="1050" b="1">
                <a:solidFill>
                  <a:srgbClr val="444444"/>
                </a:solidFill>
                <a:highlight>
                  <a:srgbClr val="F0F0F0"/>
                </a:highlight>
                <a:latin typeface="Courier New"/>
                <a:ea typeface="Courier New"/>
                <a:cs typeface="Courier New"/>
                <a:sym typeface="Courier New"/>
              </a:rPr>
              <a:t>JOIN</a:t>
            </a:r>
            <a:r>
              <a:rPr lang="en-US" sz="1050">
                <a:solidFill>
                  <a:srgbClr val="444444"/>
                </a:solidFill>
                <a:highlight>
                  <a:srgbClr val="F0F0F0"/>
                </a:highlight>
                <a:latin typeface="Courier New"/>
                <a:ea typeface="Courier New"/>
                <a:cs typeface="Courier New"/>
                <a:sym typeface="Courier New"/>
              </a:rPr>
              <a:t> dbo.DimGeography </a:t>
            </a:r>
            <a:r>
              <a:rPr lang="en-US" sz="1050" b="1">
                <a:solidFill>
                  <a:srgbClr val="444444"/>
                </a:solidFill>
                <a:highlight>
                  <a:srgbClr val="F0F0F0"/>
                </a:highlight>
                <a:latin typeface="Courier New"/>
                <a:ea typeface="Courier New"/>
                <a:cs typeface="Courier New"/>
                <a:sym typeface="Courier New"/>
              </a:rPr>
              <a:t>AS</a:t>
            </a:r>
            <a:r>
              <a:rPr lang="en-US" sz="1050">
                <a:solidFill>
                  <a:srgbClr val="444444"/>
                </a:solidFill>
                <a:highlight>
                  <a:srgbClr val="F0F0F0"/>
                </a:highlight>
                <a:latin typeface="Courier New"/>
                <a:ea typeface="Courier New"/>
                <a:cs typeface="Courier New"/>
                <a:sym typeface="Courier New"/>
              </a:rPr>
              <a:t> G </a:t>
            </a:r>
            <a:r>
              <a:rPr lang="en-US" sz="1050" b="1">
                <a:solidFill>
                  <a:srgbClr val="444444"/>
                </a:solidFill>
                <a:highlight>
                  <a:srgbClr val="F0F0F0"/>
                </a:highlight>
                <a:latin typeface="Courier New"/>
                <a:ea typeface="Courier New"/>
                <a:cs typeface="Courier New"/>
                <a:sym typeface="Courier New"/>
              </a:rPr>
              <a:t>ON</a:t>
            </a:r>
            <a:r>
              <a:rPr lang="en-US" sz="1050">
                <a:solidFill>
                  <a:srgbClr val="444444"/>
                </a:solidFill>
                <a:highlight>
                  <a:srgbClr val="F0F0F0"/>
                </a:highlight>
                <a:latin typeface="Courier New"/>
                <a:ea typeface="Courier New"/>
                <a:cs typeface="Courier New"/>
                <a:sym typeface="Courier New"/>
              </a:rPr>
              <a:t> C.GeographyKey = G.GeographyKey</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highlight>
                  <a:srgbClr val="F0F0F0"/>
                </a:highlight>
                <a:latin typeface="Courier New"/>
                <a:ea typeface="Courier New"/>
                <a:cs typeface="Courier New"/>
                <a:sym typeface="Courier New"/>
              </a:rPr>
              <a:t>GROUP</a:t>
            </a:r>
            <a:r>
              <a:rPr lang="en-US" sz="1050">
                <a:solidFill>
                  <a:srgbClr val="444444"/>
                </a:solidFill>
                <a:highlight>
                  <a:srgbClr val="F0F0F0"/>
                </a:highlight>
                <a:latin typeface="Courier New"/>
                <a:ea typeface="Courier New"/>
                <a:cs typeface="Courier New"/>
                <a:sym typeface="Courier New"/>
              </a:rPr>
              <a:t> </a:t>
            </a:r>
            <a:r>
              <a:rPr lang="en-US" sz="1050" b="1">
                <a:solidFill>
                  <a:srgbClr val="444444"/>
                </a:solidFill>
                <a:highlight>
                  <a:srgbClr val="F0F0F0"/>
                </a:highlight>
                <a:latin typeface="Courier New"/>
                <a:ea typeface="Courier New"/>
                <a:cs typeface="Courier New"/>
                <a:sym typeface="Courier New"/>
              </a:rPr>
              <a:t>BY</a:t>
            </a:r>
            <a:r>
              <a:rPr lang="en-US" sz="1050">
                <a:solidFill>
                  <a:srgbClr val="444444"/>
                </a:solidFill>
                <a:highlight>
                  <a:srgbClr val="F0F0F0"/>
                </a:highlight>
                <a:latin typeface="Courier New"/>
                <a:ea typeface="Courier New"/>
                <a:cs typeface="Courier New"/>
                <a:sym typeface="Courier New"/>
              </a:rPr>
              <a:t> G.City;</a:t>
            </a:r>
            <a:endParaRPr sz="1800"/>
          </a:p>
          <a:p>
            <a:pPr marL="0" lvl="0" indent="0" algn="l" rtl="0">
              <a:spcBef>
                <a:spcPts val="0"/>
              </a:spcBef>
              <a:spcAft>
                <a:spcPts val="0"/>
              </a:spcAft>
              <a:buNone/>
            </a:pPr>
            <a:r>
              <a:rPr lang="en-US">
                <a:solidFill>
                  <a:schemeClr val="dk1"/>
                </a:solidFill>
              </a:rPr>
              <a:t>Sample Output:</a:t>
            </a:r>
            <a:endParaRPr>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p:txBody>
      </p:sp>
      <p:pic>
        <p:nvPicPr>
          <p:cNvPr id="323" name="Google Shape;323;g62481681c0_0_17"/>
          <p:cNvPicPr preferRelativeResize="0"/>
          <p:nvPr/>
        </p:nvPicPr>
        <p:blipFill rotWithShape="1">
          <a:blip r:embed="rId3">
            <a:alphaModFix/>
          </a:blip>
          <a:srcRect r="69594"/>
          <a:stretch/>
        </p:blipFill>
        <p:spPr>
          <a:xfrm>
            <a:off x="4690650" y="4845575"/>
            <a:ext cx="1852799" cy="1598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62481681c0_0_0"/>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Worst 3 Problems </a:t>
            </a:r>
            <a:endParaRPr sz="2800" b="1">
              <a:solidFill>
                <a:srgbClr val="1D314E"/>
              </a:solidFill>
            </a:endParaRPr>
          </a:p>
        </p:txBody>
      </p:sp>
      <p:sp>
        <p:nvSpPr>
          <p:cNvPr id="329" name="Google Shape;329;g62481681c0_0_0"/>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Thomas Jimenez</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Medium</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#1</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Problem 12: What are the total sales numbers at each physical store? How many purchases did each customer make?</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None/>
            </a:pPr>
            <a:r>
              <a:rPr lang="en-US" sz="1800">
                <a:solidFill>
                  <a:schemeClr val="dk1"/>
                </a:solidFill>
              </a:rPr>
              <a:t>Why did I choose this problem for worst rating?</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Comparing sales numbers should be done over multiple years, it is useless without historical data</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30" name="Google Shape;330;g62481681c0_0_0"/>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15000"/>
              </a:lnSpc>
              <a:spcBef>
                <a:spcPts val="0"/>
              </a:spcBef>
              <a:spcAft>
                <a:spcPts val="0"/>
              </a:spcAft>
              <a:buNone/>
            </a:pPr>
            <a:r>
              <a:rPr lang="en-US" sz="1050" b="1">
                <a:solidFill>
                  <a:srgbClr val="444444"/>
                </a:solidFill>
                <a:latin typeface="Courier New"/>
                <a:ea typeface="Courier New"/>
                <a:cs typeface="Courier New"/>
                <a:sym typeface="Courier New"/>
              </a:rPr>
              <a:t>USE</a:t>
            </a:r>
            <a:r>
              <a:rPr lang="en-US" sz="1050">
                <a:solidFill>
                  <a:srgbClr val="444444"/>
                </a:solidFill>
                <a:latin typeface="Courier New"/>
                <a:ea typeface="Courier New"/>
                <a:cs typeface="Courier New"/>
                <a:sym typeface="Courier New"/>
              </a:rPr>
              <a:t> [AdventureWorks2014];</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b="1">
                <a:solidFill>
                  <a:srgbClr val="444444"/>
                </a:solidFill>
                <a:latin typeface="Courier New"/>
                <a:ea typeface="Courier New"/>
                <a:cs typeface="Courier New"/>
                <a:sym typeface="Courier New"/>
              </a:rPr>
              <a:t>SELECT</a:t>
            </a:r>
            <a:r>
              <a:rPr lang="en-US" sz="1050">
                <a:solidFill>
                  <a:srgbClr val="444444"/>
                </a:solidFill>
                <a:latin typeface="Courier New"/>
                <a:ea typeface="Courier New"/>
                <a:cs typeface="Courier New"/>
                <a:sym typeface="Courier New"/>
              </a:rPr>
              <a:t> OH.CustomerId</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a:solidFill>
                  <a:srgbClr val="444444"/>
                </a:solidFill>
                <a:latin typeface="Courier New"/>
                <a:ea typeface="Courier New"/>
                <a:cs typeface="Courier New"/>
                <a:sym typeface="Courier New"/>
              </a:rPr>
              <a:t>	,C.StoreId</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COUNT</a:t>
            </a:r>
            <a:r>
              <a:rPr lang="en-US" sz="1050">
                <a:solidFill>
                  <a:srgbClr val="444444"/>
                </a:solidFill>
                <a:latin typeface="Courier New"/>
                <a:ea typeface="Courier New"/>
                <a:cs typeface="Courier New"/>
                <a:sym typeface="Courier New"/>
              </a:rPr>
              <a:t>(</a:t>
            </a:r>
            <a:r>
              <a:rPr lang="en-US" sz="1050" b="1">
                <a:solidFill>
                  <a:srgbClr val="444444"/>
                </a:solidFill>
                <a:latin typeface="Courier New"/>
                <a:ea typeface="Courier New"/>
                <a:cs typeface="Courier New"/>
                <a:sym typeface="Courier New"/>
              </a:rPr>
              <a:t>DISTINCT</a:t>
            </a:r>
            <a:r>
              <a:rPr lang="en-US" sz="1050">
                <a:solidFill>
                  <a:srgbClr val="444444"/>
                </a:solidFill>
                <a:latin typeface="Courier New"/>
                <a:ea typeface="Courier New"/>
                <a:cs typeface="Courier New"/>
                <a:sym typeface="Courier New"/>
              </a:rPr>
              <a:t> OH.SalesOrderID) </a:t>
            </a:r>
            <a:r>
              <a:rPr lang="en-US" sz="1050" b="1">
                <a:solidFill>
                  <a:srgbClr val="444444"/>
                </a:solidFill>
                <a:latin typeface="Courier New"/>
                <a:ea typeface="Courier New"/>
                <a:cs typeface="Courier New"/>
                <a:sym typeface="Courier New"/>
              </a:rPr>
              <a:t>AS</a:t>
            </a:r>
            <a:r>
              <a:rPr lang="en-US" sz="1050">
                <a:solidFill>
                  <a:srgbClr val="444444"/>
                </a:solidFill>
                <a:latin typeface="Courier New"/>
                <a:ea typeface="Courier New"/>
                <a:cs typeface="Courier New"/>
                <a:sym typeface="Courier New"/>
              </a:rPr>
              <a:t> SalesCount</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FORMAT</a:t>
            </a:r>
            <a:r>
              <a:rPr lang="en-US" sz="1050">
                <a:solidFill>
                  <a:srgbClr val="444444"/>
                </a:solidFill>
                <a:latin typeface="Courier New"/>
                <a:ea typeface="Courier New"/>
                <a:cs typeface="Courier New"/>
                <a:sym typeface="Courier New"/>
              </a:rPr>
              <a:t>(</a:t>
            </a:r>
            <a:r>
              <a:rPr lang="en-US" sz="1050" b="1">
                <a:solidFill>
                  <a:srgbClr val="444444"/>
                </a:solidFill>
                <a:latin typeface="Courier New"/>
                <a:ea typeface="Courier New"/>
                <a:cs typeface="Courier New"/>
                <a:sym typeface="Courier New"/>
              </a:rPr>
              <a:t>SUM</a:t>
            </a:r>
            <a:r>
              <a:rPr lang="en-US" sz="1050">
                <a:solidFill>
                  <a:srgbClr val="444444"/>
                </a:solidFill>
                <a:latin typeface="Courier New"/>
                <a:ea typeface="Courier New"/>
                <a:cs typeface="Courier New"/>
                <a:sym typeface="Courier New"/>
              </a:rPr>
              <a:t>(OH.TotalDue), </a:t>
            </a:r>
            <a:r>
              <a:rPr lang="en-US" sz="1050">
                <a:solidFill>
                  <a:srgbClr val="880000"/>
                </a:solidFill>
                <a:latin typeface="Courier New"/>
                <a:ea typeface="Courier New"/>
                <a:cs typeface="Courier New"/>
                <a:sym typeface="Courier New"/>
              </a:rPr>
              <a:t>'C'</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AS</a:t>
            </a:r>
            <a:r>
              <a:rPr lang="en-US" sz="1050">
                <a:solidFill>
                  <a:srgbClr val="444444"/>
                </a:solidFill>
                <a:latin typeface="Courier New"/>
                <a:ea typeface="Courier New"/>
                <a:cs typeface="Courier New"/>
                <a:sym typeface="Courier New"/>
              </a:rPr>
              <a:t> TotalSalesMade</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b="1">
                <a:solidFill>
                  <a:srgbClr val="444444"/>
                </a:solidFill>
                <a:latin typeface="Courier New"/>
                <a:ea typeface="Courier New"/>
                <a:cs typeface="Courier New"/>
                <a:sym typeface="Courier New"/>
              </a:rPr>
              <a:t>FROM</a:t>
            </a:r>
            <a:r>
              <a:rPr lang="en-US" sz="1050">
                <a:solidFill>
                  <a:srgbClr val="444444"/>
                </a:solidFill>
                <a:latin typeface="Courier New"/>
                <a:ea typeface="Courier New"/>
                <a:cs typeface="Courier New"/>
                <a:sym typeface="Courier New"/>
              </a:rPr>
              <a:t> Sales.SalesOrderHeader </a:t>
            </a:r>
            <a:r>
              <a:rPr lang="en-US" sz="1050" b="1">
                <a:solidFill>
                  <a:srgbClr val="444444"/>
                </a:solidFill>
                <a:latin typeface="Courier New"/>
                <a:ea typeface="Courier New"/>
                <a:cs typeface="Courier New"/>
                <a:sym typeface="Courier New"/>
              </a:rPr>
              <a:t>AS</a:t>
            </a:r>
            <a:r>
              <a:rPr lang="en-US" sz="1050">
                <a:solidFill>
                  <a:srgbClr val="444444"/>
                </a:solidFill>
                <a:latin typeface="Courier New"/>
                <a:ea typeface="Courier New"/>
                <a:cs typeface="Courier New"/>
                <a:sym typeface="Courier New"/>
              </a:rPr>
              <a:t> OH</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b="1">
                <a:solidFill>
                  <a:srgbClr val="444444"/>
                </a:solidFill>
                <a:latin typeface="Courier New"/>
                <a:ea typeface="Courier New"/>
                <a:cs typeface="Courier New"/>
                <a:sym typeface="Courier New"/>
              </a:rPr>
              <a:t>INNER</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JOIN</a:t>
            </a:r>
            <a:r>
              <a:rPr lang="en-US" sz="1050">
                <a:solidFill>
                  <a:srgbClr val="444444"/>
                </a:solidFill>
                <a:latin typeface="Courier New"/>
                <a:ea typeface="Courier New"/>
                <a:cs typeface="Courier New"/>
                <a:sym typeface="Courier New"/>
              </a:rPr>
              <a:t> Sales.Customer </a:t>
            </a:r>
            <a:r>
              <a:rPr lang="en-US" sz="1050" b="1">
                <a:solidFill>
                  <a:srgbClr val="444444"/>
                </a:solidFill>
                <a:latin typeface="Courier New"/>
                <a:ea typeface="Courier New"/>
                <a:cs typeface="Courier New"/>
                <a:sym typeface="Courier New"/>
              </a:rPr>
              <a:t>AS</a:t>
            </a:r>
            <a:r>
              <a:rPr lang="en-US" sz="1050">
                <a:solidFill>
                  <a:srgbClr val="444444"/>
                </a:solidFill>
                <a:latin typeface="Courier New"/>
                <a:ea typeface="Courier New"/>
                <a:cs typeface="Courier New"/>
                <a:sym typeface="Courier New"/>
              </a:rPr>
              <a:t> C </a:t>
            </a:r>
            <a:r>
              <a:rPr lang="en-US" sz="1050" b="1">
                <a:solidFill>
                  <a:srgbClr val="444444"/>
                </a:solidFill>
                <a:latin typeface="Courier New"/>
                <a:ea typeface="Courier New"/>
                <a:cs typeface="Courier New"/>
                <a:sym typeface="Courier New"/>
              </a:rPr>
              <a:t>ON</a:t>
            </a:r>
            <a:r>
              <a:rPr lang="en-US" sz="1050">
                <a:solidFill>
                  <a:srgbClr val="444444"/>
                </a:solidFill>
                <a:latin typeface="Courier New"/>
                <a:ea typeface="Courier New"/>
                <a:cs typeface="Courier New"/>
                <a:sym typeface="Courier New"/>
              </a:rPr>
              <a:t> OH.CustomerId = C.CustomerID</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b="1">
                <a:solidFill>
                  <a:srgbClr val="444444"/>
                </a:solidFill>
                <a:latin typeface="Courier New"/>
                <a:ea typeface="Courier New"/>
                <a:cs typeface="Courier New"/>
                <a:sym typeface="Courier New"/>
              </a:rPr>
              <a:t>WHERE</a:t>
            </a:r>
            <a:r>
              <a:rPr lang="en-US" sz="1050">
                <a:solidFill>
                  <a:srgbClr val="444444"/>
                </a:solidFill>
                <a:latin typeface="Courier New"/>
                <a:ea typeface="Courier New"/>
                <a:cs typeface="Courier New"/>
                <a:sym typeface="Courier New"/>
              </a:rPr>
              <a:t> C.StoreID </a:t>
            </a:r>
            <a:r>
              <a:rPr lang="en-US" sz="1050" b="1">
                <a:solidFill>
                  <a:srgbClr val="444444"/>
                </a:solidFill>
                <a:latin typeface="Courier New"/>
                <a:ea typeface="Courier New"/>
                <a:cs typeface="Courier New"/>
                <a:sym typeface="Courier New"/>
              </a:rPr>
              <a:t>IS</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NOT</a:t>
            </a:r>
            <a:r>
              <a:rPr lang="en-US" sz="1050">
                <a:solidFill>
                  <a:srgbClr val="444444"/>
                </a:solidFill>
                <a:latin typeface="Courier New"/>
                <a:ea typeface="Courier New"/>
                <a:cs typeface="Courier New"/>
                <a:sym typeface="Courier New"/>
              </a:rPr>
              <a:t> </a:t>
            </a:r>
            <a:r>
              <a:rPr lang="en-US" sz="1050">
                <a:solidFill>
                  <a:srgbClr val="78A960"/>
                </a:solidFill>
                <a:latin typeface="Courier New"/>
                <a:ea typeface="Courier New"/>
                <a:cs typeface="Courier New"/>
                <a:sym typeface="Courier New"/>
              </a:rPr>
              <a:t>NULL</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b="1">
                <a:solidFill>
                  <a:srgbClr val="444444"/>
                </a:solidFill>
                <a:latin typeface="Courier New"/>
                <a:ea typeface="Courier New"/>
                <a:cs typeface="Courier New"/>
                <a:sym typeface="Courier New"/>
              </a:rPr>
              <a:t>GROUP</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BY</a:t>
            </a:r>
            <a:r>
              <a:rPr lang="en-US" sz="1050">
                <a:solidFill>
                  <a:srgbClr val="444444"/>
                </a:solidFill>
                <a:latin typeface="Courier New"/>
                <a:ea typeface="Courier New"/>
                <a:cs typeface="Courier New"/>
                <a:sym typeface="Courier New"/>
              </a:rPr>
              <a:t> OH.CustomerID</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a:solidFill>
                  <a:srgbClr val="444444"/>
                </a:solidFill>
                <a:latin typeface="Courier New"/>
                <a:ea typeface="Courier New"/>
                <a:cs typeface="Courier New"/>
                <a:sym typeface="Courier New"/>
              </a:rPr>
              <a:t>	,C.StoreId</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latin typeface="Courier New"/>
                <a:ea typeface="Courier New"/>
                <a:cs typeface="Courier New"/>
                <a:sym typeface="Courier New"/>
              </a:rPr>
              <a:t>ORDER</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BY</a:t>
            </a:r>
            <a:r>
              <a:rPr lang="en-US" sz="1050">
                <a:solidFill>
                  <a:srgbClr val="444444"/>
                </a:solidFill>
                <a:latin typeface="Courier New"/>
                <a:ea typeface="Courier New"/>
                <a:cs typeface="Courier New"/>
                <a:sym typeface="Courier New"/>
              </a:rPr>
              <a:t> C.StoreID;</a:t>
            </a:r>
            <a:endParaRPr sz="1800"/>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p:txBody>
      </p:sp>
      <p:pic>
        <p:nvPicPr>
          <p:cNvPr id="331" name="Google Shape;331;g62481681c0_0_0"/>
          <p:cNvPicPr preferRelativeResize="0"/>
          <p:nvPr/>
        </p:nvPicPr>
        <p:blipFill rotWithShape="1">
          <a:blip r:embed="rId3">
            <a:alphaModFix/>
          </a:blip>
          <a:srcRect r="65087"/>
          <a:stretch/>
        </p:blipFill>
        <p:spPr>
          <a:xfrm>
            <a:off x="4683600" y="5174450"/>
            <a:ext cx="1893853" cy="1422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62481681c0_0_25"/>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Worst 3 Problems </a:t>
            </a:r>
            <a:endParaRPr sz="2800" b="1">
              <a:solidFill>
                <a:srgbClr val="1D314E"/>
              </a:solidFill>
            </a:endParaRPr>
          </a:p>
        </p:txBody>
      </p:sp>
      <p:sp>
        <p:nvSpPr>
          <p:cNvPr id="337" name="Google Shape;337;g62481681c0_0_25"/>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Thomas Jimenez</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Simple </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#2</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Clr>
                <a:srgbClr val="000000"/>
              </a:buClr>
              <a:buSzPts val="1100"/>
              <a:buFont typeface="Arial"/>
              <a:buNone/>
            </a:pPr>
            <a:r>
              <a:rPr lang="en-US" sz="1800">
                <a:solidFill>
                  <a:schemeClr val="dk1"/>
                </a:solidFill>
              </a:rPr>
              <a:t>Problem 05: Which customers have received orders that were shipped late?</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Why did I choose this problem for worst rating?</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There are some duplicate entries. As long as we see each unique customer once it should be enough to give them discounts for their inconvenience</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38" name="Google Shape;338;g62481681c0_0_25"/>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Query: </a:t>
            </a:r>
            <a:endParaRPr/>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highlight>
                  <a:srgbClr val="F0F0F0"/>
                </a:highlight>
                <a:latin typeface="Courier New"/>
                <a:ea typeface="Courier New"/>
                <a:cs typeface="Courier New"/>
                <a:sym typeface="Courier New"/>
              </a:rPr>
              <a:t>USE</a:t>
            </a:r>
            <a:r>
              <a:rPr lang="en-US" sz="1050">
                <a:solidFill>
                  <a:srgbClr val="444444"/>
                </a:solidFill>
                <a:highlight>
                  <a:srgbClr val="F0F0F0"/>
                </a:highlight>
                <a:latin typeface="Courier New"/>
                <a:ea typeface="Courier New"/>
                <a:cs typeface="Courier New"/>
                <a:sym typeface="Courier New"/>
              </a:rPr>
              <a:t> Northwinds2019TSQLV5;</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highlight>
                  <a:srgbClr val="F0F0F0"/>
                </a:highlight>
                <a:latin typeface="Courier New"/>
                <a:ea typeface="Courier New"/>
                <a:cs typeface="Courier New"/>
                <a:sym typeface="Courier New"/>
              </a:rPr>
              <a:t>SELECT</a:t>
            </a:r>
            <a:r>
              <a:rPr lang="en-US" sz="1050">
                <a:solidFill>
                  <a:srgbClr val="444444"/>
                </a:solidFill>
                <a:highlight>
                  <a:srgbClr val="F0F0F0"/>
                </a:highlight>
                <a:latin typeface="Courier New"/>
                <a:ea typeface="Courier New"/>
                <a:cs typeface="Courier New"/>
                <a:sym typeface="Courier New"/>
              </a:rPr>
              <a:t> C.CustomerContactName</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,C.CustomerPhoneNumber</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,C.CustomerAddress</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,C.CustomerAddress</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,C.CustomerPostalCode</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,C.CustomerCountry</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,O.ShipperId</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,O.OrderDate</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,O.RequiredDate</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,O.ShipToDate</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highlight>
                  <a:srgbClr val="F0F0F0"/>
                </a:highlight>
                <a:latin typeface="Courier New"/>
                <a:ea typeface="Courier New"/>
                <a:cs typeface="Courier New"/>
                <a:sym typeface="Courier New"/>
              </a:rPr>
              <a:t>FROM</a:t>
            </a:r>
            <a:r>
              <a:rPr lang="en-US" sz="1050">
                <a:solidFill>
                  <a:srgbClr val="444444"/>
                </a:solidFill>
                <a:highlight>
                  <a:srgbClr val="F0F0F0"/>
                </a:highlight>
                <a:latin typeface="Courier New"/>
                <a:ea typeface="Courier New"/>
                <a:cs typeface="Courier New"/>
                <a:sym typeface="Courier New"/>
              </a:rPr>
              <a:t> Sales.[</a:t>
            </a:r>
            <a:r>
              <a:rPr lang="en-US" sz="1050" b="1">
                <a:solidFill>
                  <a:srgbClr val="444444"/>
                </a:solidFill>
                <a:highlight>
                  <a:srgbClr val="F0F0F0"/>
                </a:highlight>
                <a:latin typeface="Courier New"/>
                <a:ea typeface="Courier New"/>
                <a:cs typeface="Courier New"/>
                <a:sym typeface="Courier New"/>
              </a:rPr>
              <a:t>Order</a:t>
            </a:r>
            <a:r>
              <a:rPr lang="en-US" sz="1050">
                <a:solidFill>
                  <a:srgbClr val="444444"/>
                </a:solidFill>
                <a:highlight>
                  <a:srgbClr val="F0F0F0"/>
                </a:highlight>
                <a:latin typeface="Courier New"/>
                <a:ea typeface="Courier New"/>
                <a:cs typeface="Courier New"/>
                <a:sym typeface="Courier New"/>
              </a:rPr>
              <a:t>] </a:t>
            </a:r>
            <a:r>
              <a:rPr lang="en-US" sz="1050" b="1">
                <a:solidFill>
                  <a:srgbClr val="444444"/>
                </a:solidFill>
                <a:highlight>
                  <a:srgbClr val="F0F0F0"/>
                </a:highlight>
                <a:latin typeface="Courier New"/>
                <a:ea typeface="Courier New"/>
                <a:cs typeface="Courier New"/>
                <a:sym typeface="Courier New"/>
              </a:rPr>
              <a:t>AS</a:t>
            </a:r>
            <a:r>
              <a:rPr lang="en-US" sz="1050">
                <a:solidFill>
                  <a:srgbClr val="444444"/>
                </a:solidFill>
                <a:highlight>
                  <a:srgbClr val="F0F0F0"/>
                </a:highlight>
                <a:latin typeface="Courier New"/>
                <a:ea typeface="Courier New"/>
                <a:cs typeface="Courier New"/>
                <a:sym typeface="Courier New"/>
              </a:rPr>
              <a:t> O</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highlight>
                  <a:srgbClr val="F0F0F0"/>
                </a:highlight>
                <a:latin typeface="Courier New"/>
                <a:ea typeface="Courier New"/>
                <a:cs typeface="Courier New"/>
                <a:sym typeface="Courier New"/>
              </a:rPr>
              <a:t>INNER</a:t>
            </a:r>
            <a:r>
              <a:rPr lang="en-US" sz="1050">
                <a:solidFill>
                  <a:srgbClr val="444444"/>
                </a:solidFill>
                <a:highlight>
                  <a:srgbClr val="F0F0F0"/>
                </a:highlight>
                <a:latin typeface="Courier New"/>
                <a:ea typeface="Courier New"/>
                <a:cs typeface="Courier New"/>
                <a:sym typeface="Courier New"/>
              </a:rPr>
              <a:t> </a:t>
            </a:r>
            <a:r>
              <a:rPr lang="en-US" sz="1050" b="1">
                <a:solidFill>
                  <a:srgbClr val="444444"/>
                </a:solidFill>
                <a:highlight>
                  <a:srgbClr val="F0F0F0"/>
                </a:highlight>
                <a:latin typeface="Courier New"/>
                <a:ea typeface="Courier New"/>
                <a:cs typeface="Courier New"/>
                <a:sym typeface="Courier New"/>
              </a:rPr>
              <a:t>JOIN</a:t>
            </a:r>
            <a:r>
              <a:rPr lang="en-US" sz="1050">
                <a:solidFill>
                  <a:srgbClr val="444444"/>
                </a:solidFill>
                <a:highlight>
                  <a:srgbClr val="F0F0F0"/>
                </a:highlight>
                <a:latin typeface="Courier New"/>
                <a:ea typeface="Courier New"/>
                <a:cs typeface="Courier New"/>
                <a:sym typeface="Courier New"/>
              </a:rPr>
              <a:t> Sales.Customer </a:t>
            </a:r>
            <a:r>
              <a:rPr lang="en-US" sz="1050" b="1">
                <a:solidFill>
                  <a:srgbClr val="444444"/>
                </a:solidFill>
                <a:highlight>
                  <a:srgbClr val="F0F0F0"/>
                </a:highlight>
                <a:latin typeface="Courier New"/>
                <a:ea typeface="Courier New"/>
                <a:cs typeface="Courier New"/>
                <a:sym typeface="Courier New"/>
              </a:rPr>
              <a:t>AS</a:t>
            </a:r>
            <a:r>
              <a:rPr lang="en-US" sz="1050">
                <a:solidFill>
                  <a:srgbClr val="444444"/>
                </a:solidFill>
                <a:highlight>
                  <a:srgbClr val="F0F0F0"/>
                </a:highlight>
                <a:latin typeface="Courier New"/>
                <a:ea typeface="Courier New"/>
                <a:cs typeface="Courier New"/>
                <a:sym typeface="Courier New"/>
              </a:rPr>
              <a:t> C </a:t>
            </a:r>
            <a:r>
              <a:rPr lang="en-US" sz="1050" b="1">
                <a:solidFill>
                  <a:srgbClr val="444444"/>
                </a:solidFill>
                <a:highlight>
                  <a:srgbClr val="F0F0F0"/>
                </a:highlight>
                <a:latin typeface="Courier New"/>
                <a:ea typeface="Courier New"/>
                <a:cs typeface="Courier New"/>
                <a:sym typeface="Courier New"/>
              </a:rPr>
              <a:t>ON</a:t>
            </a:r>
            <a:r>
              <a:rPr lang="en-US" sz="1050">
                <a:solidFill>
                  <a:srgbClr val="444444"/>
                </a:solidFill>
                <a:highlight>
                  <a:srgbClr val="F0F0F0"/>
                </a:highlight>
                <a:latin typeface="Courier New"/>
                <a:ea typeface="Courier New"/>
                <a:cs typeface="Courier New"/>
                <a:sym typeface="Courier New"/>
              </a:rPr>
              <a:t> O.CustomerId = C.CustomerId</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highlight>
                  <a:srgbClr val="F0F0F0"/>
                </a:highlight>
                <a:latin typeface="Courier New"/>
                <a:ea typeface="Courier New"/>
                <a:cs typeface="Courier New"/>
                <a:sym typeface="Courier New"/>
              </a:rPr>
              <a:t>WHERE</a:t>
            </a:r>
            <a:r>
              <a:rPr lang="en-US" sz="1050">
                <a:solidFill>
                  <a:srgbClr val="444444"/>
                </a:solidFill>
                <a:highlight>
                  <a:srgbClr val="F0F0F0"/>
                </a:highlight>
                <a:latin typeface="Courier New"/>
                <a:ea typeface="Courier New"/>
                <a:cs typeface="Courier New"/>
                <a:sym typeface="Courier New"/>
              </a:rPr>
              <a:t> ShipToDate &gt; RequiredDate;</a:t>
            </a:r>
            <a:endParaRPr sz="1800"/>
          </a:p>
          <a:p>
            <a:pPr marL="0" lvl="0" indent="0" algn="l" rtl="0">
              <a:spcBef>
                <a:spcPts val="0"/>
              </a:spcBef>
              <a:spcAft>
                <a:spcPts val="0"/>
              </a:spcAft>
              <a:buNone/>
            </a:pPr>
            <a:r>
              <a:rPr lang="en-US">
                <a:solidFill>
                  <a:schemeClr val="dk1"/>
                </a:solidFill>
              </a:rPr>
              <a:t>Sample Output:</a:t>
            </a:r>
            <a:endParaRPr>
              <a:solidFill>
                <a:schemeClr val="dk1"/>
              </a:solidFill>
            </a:endParaRPr>
          </a:p>
          <a:p>
            <a:pPr marL="0" lvl="0" indent="0" algn="l" rtl="0">
              <a:spcBef>
                <a:spcPts val="0"/>
              </a:spcBef>
              <a:spcAft>
                <a:spcPts val="0"/>
              </a:spcAft>
              <a:buNone/>
            </a:pPr>
            <a:endParaRPr sz="1800">
              <a:solidFill>
                <a:schemeClr val="dk1"/>
              </a:solidFill>
            </a:endParaRPr>
          </a:p>
        </p:txBody>
      </p:sp>
      <p:pic>
        <p:nvPicPr>
          <p:cNvPr id="339" name="Google Shape;339;g62481681c0_0_25"/>
          <p:cNvPicPr preferRelativeResize="0"/>
          <p:nvPr/>
        </p:nvPicPr>
        <p:blipFill rotWithShape="1">
          <a:blip r:embed="rId3">
            <a:alphaModFix/>
          </a:blip>
          <a:srcRect r="62500"/>
          <a:stretch/>
        </p:blipFill>
        <p:spPr>
          <a:xfrm>
            <a:off x="4689975" y="5002925"/>
            <a:ext cx="2394102" cy="1685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g62481681c0_0_53"/>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Worst 3 Problems </a:t>
            </a:r>
            <a:endParaRPr sz="2800" b="1">
              <a:solidFill>
                <a:srgbClr val="1D314E"/>
              </a:solidFill>
            </a:endParaRPr>
          </a:p>
        </p:txBody>
      </p:sp>
      <p:sp>
        <p:nvSpPr>
          <p:cNvPr id="345" name="Google Shape;345;g62481681c0_0_53"/>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Thomas Jimenez</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Medium</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#3</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Clr>
                <a:srgbClr val="000000"/>
              </a:buClr>
              <a:buSzPts val="1100"/>
              <a:buFont typeface="Arial"/>
              <a:buNone/>
            </a:pPr>
            <a:r>
              <a:rPr lang="en-US" sz="1800">
                <a:solidFill>
                  <a:schemeClr val="dk1"/>
                </a:solidFill>
              </a:rPr>
              <a:t>Problem 08: What is the late shipment incident data for the different shipping companies?</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Why did I choose this problem for worst rating?</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AverageDaysLate doesn’t give clearly useful information</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It would be more useful to know more details about which customers were involved and individual incident details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46" name="Google Shape;346;g62481681c0_0_53"/>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highlight>
                  <a:srgbClr val="F0F0F0"/>
                </a:highlight>
                <a:latin typeface="Courier New"/>
                <a:ea typeface="Courier New"/>
                <a:cs typeface="Courier New"/>
                <a:sym typeface="Courier New"/>
              </a:rPr>
              <a:t>USE</a:t>
            </a:r>
            <a:r>
              <a:rPr lang="en-US" sz="1050">
                <a:solidFill>
                  <a:srgbClr val="444444"/>
                </a:solidFill>
                <a:highlight>
                  <a:srgbClr val="F0F0F0"/>
                </a:highlight>
                <a:latin typeface="Courier New"/>
                <a:ea typeface="Courier New"/>
                <a:cs typeface="Courier New"/>
                <a:sym typeface="Courier New"/>
              </a:rPr>
              <a:t> [Northwinds2019TSQLV5];</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highlight>
                  <a:srgbClr val="F0F0F0"/>
                </a:highlight>
                <a:latin typeface="Courier New"/>
                <a:ea typeface="Courier New"/>
                <a:cs typeface="Courier New"/>
                <a:sym typeface="Courier New"/>
              </a:rPr>
              <a:t>SELECT</a:t>
            </a:r>
            <a:r>
              <a:rPr lang="en-US" sz="1050">
                <a:solidFill>
                  <a:srgbClr val="444444"/>
                </a:solidFill>
                <a:highlight>
                  <a:srgbClr val="F0F0F0"/>
                </a:highlight>
                <a:latin typeface="Courier New"/>
                <a:ea typeface="Courier New"/>
                <a:cs typeface="Courier New"/>
                <a:sym typeface="Courier New"/>
              </a:rPr>
              <a:t> O.ShipperId</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,S.ShipperCompanyName</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a:t>
            </a:r>
            <a:r>
              <a:rPr lang="en-US" sz="1050" b="1">
                <a:solidFill>
                  <a:srgbClr val="444444"/>
                </a:solidFill>
                <a:highlight>
                  <a:srgbClr val="F0F0F0"/>
                </a:highlight>
                <a:latin typeface="Courier New"/>
                <a:ea typeface="Courier New"/>
                <a:cs typeface="Courier New"/>
                <a:sym typeface="Courier New"/>
              </a:rPr>
              <a:t>COUNT</a:t>
            </a:r>
            <a:r>
              <a:rPr lang="en-US" sz="1050">
                <a:solidFill>
                  <a:srgbClr val="444444"/>
                </a:solidFill>
                <a:highlight>
                  <a:srgbClr val="F0F0F0"/>
                </a:highlight>
                <a:latin typeface="Courier New"/>
                <a:ea typeface="Courier New"/>
                <a:cs typeface="Courier New"/>
                <a:sym typeface="Courier New"/>
              </a:rPr>
              <a:t>(O.OrderId) </a:t>
            </a:r>
            <a:r>
              <a:rPr lang="en-US" sz="1050" b="1">
                <a:solidFill>
                  <a:srgbClr val="444444"/>
                </a:solidFill>
                <a:highlight>
                  <a:srgbClr val="F0F0F0"/>
                </a:highlight>
                <a:latin typeface="Courier New"/>
                <a:ea typeface="Courier New"/>
                <a:cs typeface="Courier New"/>
                <a:sym typeface="Courier New"/>
              </a:rPr>
              <a:t>AS</a:t>
            </a:r>
            <a:r>
              <a:rPr lang="en-US" sz="1050">
                <a:solidFill>
                  <a:srgbClr val="444444"/>
                </a:solidFill>
                <a:highlight>
                  <a:srgbClr val="F0F0F0"/>
                </a:highlight>
                <a:latin typeface="Courier New"/>
                <a:ea typeface="Courier New"/>
                <a:cs typeface="Courier New"/>
                <a:sym typeface="Courier New"/>
              </a:rPr>
              <a:t> LateIncidentCount</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a:t>
            </a:r>
            <a:r>
              <a:rPr lang="en-US" sz="1050" b="1">
                <a:solidFill>
                  <a:srgbClr val="444444"/>
                </a:solidFill>
                <a:highlight>
                  <a:srgbClr val="F0F0F0"/>
                </a:highlight>
                <a:latin typeface="Courier New"/>
                <a:ea typeface="Courier New"/>
                <a:cs typeface="Courier New"/>
                <a:sym typeface="Courier New"/>
              </a:rPr>
              <a:t>AVG</a:t>
            </a:r>
            <a:r>
              <a:rPr lang="en-US" sz="1050">
                <a:solidFill>
                  <a:srgbClr val="444444"/>
                </a:solidFill>
                <a:highlight>
                  <a:srgbClr val="F0F0F0"/>
                </a:highlight>
                <a:latin typeface="Courier New"/>
                <a:ea typeface="Courier New"/>
                <a:cs typeface="Courier New"/>
                <a:sym typeface="Courier New"/>
              </a:rPr>
              <a:t>(</a:t>
            </a:r>
            <a:r>
              <a:rPr lang="en-US" sz="1050" b="1">
                <a:solidFill>
                  <a:srgbClr val="444444"/>
                </a:solidFill>
                <a:highlight>
                  <a:srgbClr val="F0F0F0"/>
                </a:highlight>
                <a:latin typeface="Courier New"/>
                <a:ea typeface="Courier New"/>
                <a:cs typeface="Courier New"/>
                <a:sym typeface="Courier New"/>
              </a:rPr>
              <a:t>DATEDIFF</a:t>
            </a:r>
            <a:r>
              <a:rPr lang="en-US" sz="1050">
                <a:solidFill>
                  <a:srgbClr val="444444"/>
                </a:solidFill>
                <a:highlight>
                  <a:srgbClr val="F0F0F0"/>
                </a:highlight>
                <a:latin typeface="Courier New"/>
                <a:ea typeface="Courier New"/>
                <a:cs typeface="Courier New"/>
                <a:sym typeface="Courier New"/>
              </a:rPr>
              <a:t>(</a:t>
            </a:r>
            <a:r>
              <a:rPr lang="en-US" sz="1050" b="1">
                <a:solidFill>
                  <a:srgbClr val="444444"/>
                </a:solidFill>
                <a:highlight>
                  <a:srgbClr val="F0F0F0"/>
                </a:highlight>
                <a:latin typeface="Courier New"/>
                <a:ea typeface="Courier New"/>
                <a:cs typeface="Courier New"/>
                <a:sym typeface="Courier New"/>
              </a:rPr>
              <a:t>day</a:t>
            </a:r>
            <a:r>
              <a:rPr lang="en-US" sz="1050">
                <a:solidFill>
                  <a:srgbClr val="444444"/>
                </a:solidFill>
                <a:highlight>
                  <a:srgbClr val="F0F0F0"/>
                </a:highlight>
                <a:latin typeface="Courier New"/>
                <a:ea typeface="Courier New"/>
                <a:cs typeface="Courier New"/>
                <a:sym typeface="Courier New"/>
              </a:rPr>
              <a:t>, O.RequiredDate, O.ShipToDate)) </a:t>
            </a:r>
            <a:r>
              <a:rPr lang="en-US" sz="1050" b="1">
                <a:solidFill>
                  <a:srgbClr val="444444"/>
                </a:solidFill>
                <a:highlight>
                  <a:srgbClr val="F0F0F0"/>
                </a:highlight>
                <a:latin typeface="Courier New"/>
                <a:ea typeface="Courier New"/>
                <a:cs typeface="Courier New"/>
                <a:sym typeface="Courier New"/>
              </a:rPr>
              <a:t>AS</a:t>
            </a:r>
            <a:r>
              <a:rPr lang="en-US" sz="1050">
                <a:solidFill>
                  <a:srgbClr val="444444"/>
                </a:solidFill>
                <a:highlight>
                  <a:srgbClr val="F0F0F0"/>
                </a:highlight>
                <a:latin typeface="Courier New"/>
                <a:ea typeface="Courier New"/>
                <a:cs typeface="Courier New"/>
                <a:sym typeface="Courier New"/>
              </a:rPr>
              <a:t> AvgDaysLate</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highlight>
                  <a:srgbClr val="F0F0F0"/>
                </a:highlight>
                <a:latin typeface="Courier New"/>
                <a:ea typeface="Courier New"/>
                <a:cs typeface="Courier New"/>
                <a:sym typeface="Courier New"/>
              </a:rPr>
              <a:t>FROM</a:t>
            </a:r>
            <a:r>
              <a:rPr lang="en-US" sz="1050">
                <a:solidFill>
                  <a:srgbClr val="444444"/>
                </a:solidFill>
                <a:highlight>
                  <a:srgbClr val="F0F0F0"/>
                </a:highlight>
                <a:latin typeface="Courier New"/>
                <a:ea typeface="Courier New"/>
                <a:cs typeface="Courier New"/>
                <a:sym typeface="Courier New"/>
              </a:rPr>
              <a:t> Sales.[</a:t>
            </a:r>
            <a:r>
              <a:rPr lang="en-US" sz="1050" b="1">
                <a:solidFill>
                  <a:srgbClr val="444444"/>
                </a:solidFill>
                <a:highlight>
                  <a:srgbClr val="F0F0F0"/>
                </a:highlight>
                <a:latin typeface="Courier New"/>
                <a:ea typeface="Courier New"/>
                <a:cs typeface="Courier New"/>
                <a:sym typeface="Courier New"/>
              </a:rPr>
              <a:t>Order</a:t>
            </a:r>
            <a:r>
              <a:rPr lang="en-US" sz="1050">
                <a:solidFill>
                  <a:srgbClr val="444444"/>
                </a:solidFill>
                <a:highlight>
                  <a:srgbClr val="F0F0F0"/>
                </a:highlight>
                <a:latin typeface="Courier New"/>
                <a:ea typeface="Courier New"/>
                <a:cs typeface="Courier New"/>
                <a:sym typeface="Courier New"/>
              </a:rPr>
              <a:t>] </a:t>
            </a:r>
            <a:r>
              <a:rPr lang="en-US" sz="1050" b="1">
                <a:solidFill>
                  <a:srgbClr val="444444"/>
                </a:solidFill>
                <a:highlight>
                  <a:srgbClr val="F0F0F0"/>
                </a:highlight>
                <a:latin typeface="Courier New"/>
                <a:ea typeface="Courier New"/>
                <a:cs typeface="Courier New"/>
                <a:sym typeface="Courier New"/>
              </a:rPr>
              <a:t>AS</a:t>
            </a:r>
            <a:r>
              <a:rPr lang="en-US" sz="1050">
                <a:solidFill>
                  <a:srgbClr val="444444"/>
                </a:solidFill>
                <a:highlight>
                  <a:srgbClr val="F0F0F0"/>
                </a:highlight>
                <a:latin typeface="Courier New"/>
                <a:ea typeface="Courier New"/>
                <a:cs typeface="Courier New"/>
                <a:sym typeface="Courier New"/>
              </a:rPr>
              <a:t> O</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highlight>
                  <a:srgbClr val="F0F0F0"/>
                </a:highlight>
                <a:latin typeface="Courier New"/>
                <a:ea typeface="Courier New"/>
                <a:cs typeface="Courier New"/>
                <a:sym typeface="Courier New"/>
              </a:rPr>
              <a:t>INNER</a:t>
            </a:r>
            <a:r>
              <a:rPr lang="en-US" sz="1050">
                <a:solidFill>
                  <a:srgbClr val="444444"/>
                </a:solidFill>
                <a:highlight>
                  <a:srgbClr val="F0F0F0"/>
                </a:highlight>
                <a:latin typeface="Courier New"/>
                <a:ea typeface="Courier New"/>
                <a:cs typeface="Courier New"/>
                <a:sym typeface="Courier New"/>
              </a:rPr>
              <a:t> </a:t>
            </a:r>
            <a:r>
              <a:rPr lang="en-US" sz="1050" b="1">
                <a:solidFill>
                  <a:srgbClr val="444444"/>
                </a:solidFill>
                <a:highlight>
                  <a:srgbClr val="F0F0F0"/>
                </a:highlight>
                <a:latin typeface="Courier New"/>
                <a:ea typeface="Courier New"/>
                <a:cs typeface="Courier New"/>
                <a:sym typeface="Courier New"/>
              </a:rPr>
              <a:t>JOIN</a:t>
            </a:r>
            <a:r>
              <a:rPr lang="en-US" sz="1050">
                <a:solidFill>
                  <a:srgbClr val="444444"/>
                </a:solidFill>
                <a:highlight>
                  <a:srgbClr val="F0F0F0"/>
                </a:highlight>
                <a:latin typeface="Courier New"/>
                <a:ea typeface="Courier New"/>
                <a:cs typeface="Courier New"/>
                <a:sym typeface="Courier New"/>
              </a:rPr>
              <a:t> Sales.Shipper </a:t>
            </a:r>
            <a:r>
              <a:rPr lang="en-US" sz="1050" b="1">
                <a:solidFill>
                  <a:srgbClr val="444444"/>
                </a:solidFill>
                <a:highlight>
                  <a:srgbClr val="F0F0F0"/>
                </a:highlight>
                <a:latin typeface="Courier New"/>
                <a:ea typeface="Courier New"/>
                <a:cs typeface="Courier New"/>
                <a:sym typeface="Courier New"/>
              </a:rPr>
              <a:t>AS</a:t>
            </a:r>
            <a:r>
              <a:rPr lang="en-US" sz="1050">
                <a:solidFill>
                  <a:srgbClr val="444444"/>
                </a:solidFill>
                <a:highlight>
                  <a:srgbClr val="F0F0F0"/>
                </a:highlight>
                <a:latin typeface="Courier New"/>
                <a:ea typeface="Courier New"/>
                <a:cs typeface="Courier New"/>
                <a:sym typeface="Courier New"/>
              </a:rPr>
              <a:t> S </a:t>
            </a:r>
            <a:r>
              <a:rPr lang="en-US" sz="1050" b="1">
                <a:solidFill>
                  <a:srgbClr val="444444"/>
                </a:solidFill>
                <a:highlight>
                  <a:srgbClr val="F0F0F0"/>
                </a:highlight>
                <a:latin typeface="Courier New"/>
                <a:ea typeface="Courier New"/>
                <a:cs typeface="Courier New"/>
                <a:sym typeface="Courier New"/>
              </a:rPr>
              <a:t>ON</a:t>
            </a:r>
            <a:r>
              <a:rPr lang="en-US" sz="1050">
                <a:solidFill>
                  <a:srgbClr val="444444"/>
                </a:solidFill>
                <a:highlight>
                  <a:srgbClr val="F0F0F0"/>
                </a:highlight>
                <a:latin typeface="Courier New"/>
                <a:ea typeface="Courier New"/>
                <a:cs typeface="Courier New"/>
                <a:sym typeface="Courier New"/>
              </a:rPr>
              <a:t> O.ShipperId = S.ShipperId</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highlight>
                  <a:srgbClr val="F0F0F0"/>
                </a:highlight>
                <a:latin typeface="Courier New"/>
                <a:ea typeface="Courier New"/>
                <a:cs typeface="Courier New"/>
                <a:sym typeface="Courier New"/>
              </a:rPr>
              <a:t>WHERE</a:t>
            </a:r>
            <a:r>
              <a:rPr lang="en-US" sz="1050">
                <a:solidFill>
                  <a:srgbClr val="444444"/>
                </a:solidFill>
                <a:highlight>
                  <a:srgbClr val="F0F0F0"/>
                </a:highlight>
                <a:latin typeface="Courier New"/>
                <a:ea typeface="Courier New"/>
                <a:cs typeface="Courier New"/>
                <a:sym typeface="Courier New"/>
              </a:rPr>
              <a:t> ShipToDate &gt; RequiredDate</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a:t>
            </a:r>
            <a:r>
              <a:rPr lang="en-US" sz="1050" b="1">
                <a:solidFill>
                  <a:srgbClr val="444444"/>
                </a:solidFill>
                <a:highlight>
                  <a:srgbClr val="F0F0F0"/>
                </a:highlight>
                <a:latin typeface="Courier New"/>
                <a:ea typeface="Courier New"/>
                <a:cs typeface="Courier New"/>
                <a:sym typeface="Courier New"/>
              </a:rPr>
              <a:t>AND</a:t>
            </a:r>
            <a:r>
              <a:rPr lang="en-US" sz="1050">
                <a:solidFill>
                  <a:srgbClr val="444444"/>
                </a:solidFill>
                <a:highlight>
                  <a:srgbClr val="F0F0F0"/>
                </a:highlight>
                <a:latin typeface="Courier New"/>
                <a:ea typeface="Courier New"/>
                <a:cs typeface="Courier New"/>
                <a:sym typeface="Courier New"/>
              </a:rPr>
              <a:t> </a:t>
            </a:r>
            <a:r>
              <a:rPr lang="en-US" sz="1050" b="1">
                <a:solidFill>
                  <a:srgbClr val="444444"/>
                </a:solidFill>
                <a:highlight>
                  <a:srgbClr val="F0F0F0"/>
                </a:highlight>
                <a:latin typeface="Courier New"/>
                <a:ea typeface="Courier New"/>
                <a:cs typeface="Courier New"/>
                <a:sym typeface="Courier New"/>
              </a:rPr>
              <a:t>YEAR</a:t>
            </a:r>
            <a:r>
              <a:rPr lang="en-US" sz="1050">
                <a:solidFill>
                  <a:srgbClr val="444444"/>
                </a:solidFill>
                <a:highlight>
                  <a:srgbClr val="F0F0F0"/>
                </a:highlight>
                <a:latin typeface="Courier New"/>
                <a:ea typeface="Courier New"/>
                <a:cs typeface="Courier New"/>
                <a:sym typeface="Courier New"/>
              </a:rPr>
              <a:t>(O.OrderDate) = </a:t>
            </a:r>
            <a:r>
              <a:rPr lang="en-US" sz="1050">
                <a:solidFill>
                  <a:srgbClr val="880000"/>
                </a:solidFill>
                <a:highlight>
                  <a:srgbClr val="F0F0F0"/>
                </a:highlight>
                <a:latin typeface="Courier New"/>
                <a:ea typeface="Courier New"/>
                <a:cs typeface="Courier New"/>
                <a:sym typeface="Courier New"/>
              </a:rPr>
              <a:t>'2014'</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highlight>
                  <a:srgbClr val="F0F0F0"/>
                </a:highlight>
                <a:latin typeface="Courier New"/>
                <a:ea typeface="Courier New"/>
                <a:cs typeface="Courier New"/>
                <a:sym typeface="Courier New"/>
              </a:rPr>
              <a:t>GROUP</a:t>
            </a:r>
            <a:r>
              <a:rPr lang="en-US" sz="1050">
                <a:solidFill>
                  <a:srgbClr val="444444"/>
                </a:solidFill>
                <a:highlight>
                  <a:srgbClr val="F0F0F0"/>
                </a:highlight>
                <a:latin typeface="Courier New"/>
                <a:ea typeface="Courier New"/>
                <a:cs typeface="Courier New"/>
                <a:sym typeface="Courier New"/>
              </a:rPr>
              <a:t> </a:t>
            </a:r>
            <a:r>
              <a:rPr lang="en-US" sz="1050" b="1">
                <a:solidFill>
                  <a:srgbClr val="444444"/>
                </a:solidFill>
                <a:highlight>
                  <a:srgbClr val="F0F0F0"/>
                </a:highlight>
                <a:latin typeface="Courier New"/>
                <a:ea typeface="Courier New"/>
                <a:cs typeface="Courier New"/>
                <a:sym typeface="Courier New"/>
              </a:rPr>
              <a:t>BY</a:t>
            </a:r>
            <a:r>
              <a:rPr lang="en-US" sz="1050">
                <a:solidFill>
                  <a:srgbClr val="444444"/>
                </a:solidFill>
                <a:highlight>
                  <a:srgbClr val="F0F0F0"/>
                </a:highlight>
                <a:latin typeface="Courier New"/>
                <a:ea typeface="Courier New"/>
                <a:cs typeface="Courier New"/>
                <a:sym typeface="Courier New"/>
              </a:rPr>
              <a:t> O.ShipperId</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,S.ShipperCompanyName;</a:t>
            </a:r>
            <a:endParaRPr sz="18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347" name="Google Shape;347;g62481681c0_0_53"/>
          <p:cNvPicPr preferRelativeResize="0"/>
          <p:nvPr/>
        </p:nvPicPr>
        <p:blipFill rotWithShape="1">
          <a:blip r:embed="rId3">
            <a:alphaModFix/>
          </a:blip>
          <a:srcRect r="67230"/>
          <a:stretch/>
        </p:blipFill>
        <p:spPr>
          <a:xfrm>
            <a:off x="4758000" y="5039350"/>
            <a:ext cx="1950775" cy="1556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62481681c0_0_59"/>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400" b="1">
                <a:solidFill>
                  <a:srgbClr val="1D314E"/>
                </a:solidFill>
              </a:rPr>
              <a:t>Individual Assessment - Fixed Worst 3 Problems </a:t>
            </a:r>
            <a:endParaRPr sz="2400" b="1">
              <a:solidFill>
                <a:srgbClr val="1D314E"/>
              </a:solidFill>
            </a:endParaRPr>
          </a:p>
        </p:txBody>
      </p:sp>
      <p:sp>
        <p:nvSpPr>
          <p:cNvPr id="353" name="Google Shape;353;g62481681c0_0_59"/>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600">
                <a:solidFill>
                  <a:schemeClr val="dk1"/>
                </a:solidFill>
              </a:rPr>
              <a:t>Group Member: Thomas Jimenez</a:t>
            </a:r>
            <a:endParaRPr sz="1600">
              <a:solidFill>
                <a:schemeClr val="dk1"/>
              </a:solidFill>
            </a:endParaRPr>
          </a:p>
          <a:p>
            <a:pPr marL="0" lvl="0" indent="0" algn="l" rtl="0">
              <a:spcBef>
                <a:spcPts val="0"/>
              </a:spcBef>
              <a:spcAft>
                <a:spcPts val="0"/>
              </a:spcAft>
              <a:buSzPts val="1100"/>
              <a:buNone/>
            </a:pPr>
            <a:r>
              <a:rPr lang="en-US" sz="1600">
                <a:solidFill>
                  <a:schemeClr val="dk1"/>
                </a:solidFill>
              </a:rPr>
              <a:t>Problem Type: Medium </a:t>
            </a:r>
            <a:endParaRPr sz="1600">
              <a:solidFill>
                <a:schemeClr val="dk1"/>
              </a:solidFill>
            </a:endParaRPr>
          </a:p>
          <a:p>
            <a:pPr marL="0" lvl="0" indent="0" algn="l" rtl="0">
              <a:spcBef>
                <a:spcPts val="0"/>
              </a:spcBef>
              <a:spcAft>
                <a:spcPts val="0"/>
              </a:spcAft>
              <a:buSzPts val="1100"/>
              <a:buNone/>
            </a:pPr>
            <a:r>
              <a:rPr lang="en-US" sz="1600">
                <a:solidFill>
                  <a:schemeClr val="dk1"/>
                </a:solidFill>
              </a:rPr>
              <a:t>Worst Problem #1</a:t>
            </a:r>
            <a:endParaRPr sz="1600">
              <a:solidFill>
                <a:schemeClr val="dk1"/>
              </a:solidFill>
            </a:endParaRPr>
          </a:p>
          <a:p>
            <a:pPr marL="0" lvl="0" indent="0" algn="l" rtl="0">
              <a:spcBef>
                <a:spcPts val="0"/>
              </a:spcBef>
              <a:spcAft>
                <a:spcPts val="0"/>
              </a:spcAft>
              <a:buSzPts val="1100"/>
              <a:buNone/>
            </a:pPr>
            <a:endParaRPr sz="1600">
              <a:solidFill>
                <a:schemeClr val="dk1"/>
              </a:solidFill>
            </a:endParaRPr>
          </a:p>
          <a:p>
            <a:pPr marL="0" lvl="0" indent="0" algn="l" rtl="0">
              <a:spcBef>
                <a:spcPts val="0"/>
              </a:spcBef>
              <a:spcAft>
                <a:spcPts val="0"/>
              </a:spcAft>
              <a:buClr>
                <a:schemeClr val="dk1"/>
              </a:buClr>
              <a:buSzPts val="1100"/>
              <a:buFont typeface="Arial"/>
              <a:buNone/>
            </a:pPr>
            <a:r>
              <a:rPr lang="en-US" sz="1600">
                <a:solidFill>
                  <a:schemeClr val="dk1"/>
                </a:solidFill>
              </a:rPr>
              <a:t>Problem 12: What are the total sales numbers at each physical store? How many purchases did each customer make?</a:t>
            </a:r>
            <a:endParaRPr sz="1600">
              <a:solidFill>
                <a:schemeClr val="dk1"/>
              </a:solidFill>
            </a:endParaRPr>
          </a:p>
          <a:p>
            <a:pPr marL="0" lvl="0" indent="0" algn="l" rtl="0">
              <a:spcBef>
                <a:spcPts val="0"/>
              </a:spcBef>
              <a:spcAft>
                <a:spcPts val="0"/>
              </a:spcAft>
              <a:buSzPts val="1100"/>
              <a:buNone/>
            </a:pPr>
            <a:endParaRPr sz="1600">
              <a:solidFill>
                <a:schemeClr val="dk1"/>
              </a:solidFill>
            </a:endParaRPr>
          </a:p>
          <a:p>
            <a:pPr marL="0" lvl="0" indent="0" algn="l" rtl="0">
              <a:spcBef>
                <a:spcPts val="0"/>
              </a:spcBef>
              <a:spcAft>
                <a:spcPts val="0"/>
              </a:spcAft>
              <a:buSzPts val="1100"/>
              <a:buNone/>
            </a:pPr>
            <a:r>
              <a:rPr lang="en-US" sz="1600">
                <a:solidFill>
                  <a:schemeClr val="dk1"/>
                </a:solidFill>
              </a:rPr>
              <a:t>What did I change to fix this query?</a:t>
            </a: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Added a column to track OrderDate Year and made the query group by it</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r>
              <a:rPr lang="en-US" sz="1600">
                <a:solidFill>
                  <a:schemeClr val="dk1"/>
                </a:solidFill>
              </a:rPr>
              <a:t>How did this improve my query?</a:t>
            </a: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Gives more historical data on each customer. Can be ungrouped to give general data about sales numbers at each store</a:t>
            </a:r>
            <a:endParaRPr sz="16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54" name="Google Shape;354;g62481681c0_0_59"/>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spcBef>
                <a:spcPts val="0"/>
              </a:spcBef>
              <a:spcAft>
                <a:spcPts val="0"/>
              </a:spcAft>
              <a:buNone/>
            </a:pPr>
            <a:r>
              <a:rPr lang="en-US" sz="1050" b="1">
                <a:solidFill>
                  <a:srgbClr val="444444"/>
                </a:solidFill>
                <a:latin typeface="Courier New"/>
                <a:ea typeface="Courier New"/>
                <a:cs typeface="Courier New"/>
                <a:sym typeface="Courier New"/>
              </a:rPr>
              <a:t>USE</a:t>
            </a:r>
            <a:r>
              <a:rPr lang="en-US" sz="1050">
                <a:solidFill>
                  <a:srgbClr val="444444"/>
                </a:solidFill>
                <a:latin typeface="Courier New"/>
                <a:ea typeface="Courier New"/>
                <a:cs typeface="Courier New"/>
                <a:sym typeface="Courier New"/>
              </a:rPr>
              <a:t> [AdventureWorks2014];</a:t>
            </a:r>
            <a:endParaRPr sz="105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05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050" b="1">
                <a:solidFill>
                  <a:srgbClr val="444444"/>
                </a:solidFill>
                <a:latin typeface="Courier New"/>
                <a:ea typeface="Courier New"/>
                <a:cs typeface="Courier New"/>
                <a:sym typeface="Courier New"/>
              </a:rPr>
              <a:t>SELECT</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YEAR</a:t>
            </a:r>
            <a:r>
              <a:rPr lang="en-US" sz="1050">
                <a:solidFill>
                  <a:srgbClr val="444444"/>
                </a:solidFill>
                <a:latin typeface="Courier New"/>
                <a:ea typeface="Courier New"/>
                <a:cs typeface="Courier New"/>
                <a:sym typeface="Courier New"/>
              </a:rPr>
              <a:t>(OH.OrderDate) </a:t>
            </a:r>
            <a:r>
              <a:rPr lang="en-US" sz="1050" b="1">
                <a:solidFill>
                  <a:srgbClr val="444444"/>
                </a:solidFill>
                <a:latin typeface="Courier New"/>
                <a:ea typeface="Courier New"/>
                <a:cs typeface="Courier New"/>
                <a:sym typeface="Courier New"/>
              </a:rPr>
              <a:t>AS</a:t>
            </a:r>
            <a:r>
              <a:rPr lang="en-US" sz="1050">
                <a:solidFill>
                  <a:srgbClr val="444444"/>
                </a:solidFill>
                <a:latin typeface="Courier New"/>
                <a:ea typeface="Courier New"/>
                <a:cs typeface="Courier New"/>
                <a:sym typeface="Courier New"/>
              </a:rPr>
              <a:t> OrderYear</a:t>
            </a:r>
            <a:endParaRPr sz="105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050">
                <a:solidFill>
                  <a:srgbClr val="444444"/>
                </a:solidFill>
                <a:latin typeface="Courier New"/>
                <a:ea typeface="Courier New"/>
                <a:cs typeface="Courier New"/>
                <a:sym typeface="Courier New"/>
              </a:rPr>
              <a:t>	,OH.CustomerId</a:t>
            </a:r>
            <a:endParaRPr sz="105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050">
                <a:solidFill>
                  <a:srgbClr val="444444"/>
                </a:solidFill>
                <a:latin typeface="Courier New"/>
                <a:ea typeface="Courier New"/>
                <a:cs typeface="Courier New"/>
                <a:sym typeface="Courier New"/>
              </a:rPr>
              <a:t>	,C.StoreId</a:t>
            </a:r>
            <a:endParaRPr sz="105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COUNT</a:t>
            </a:r>
            <a:r>
              <a:rPr lang="en-US" sz="1050">
                <a:solidFill>
                  <a:srgbClr val="444444"/>
                </a:solidFill>
                <a:latin typeface="Courier New"/>
                <a:ea typeface="Courier New"/>
                <a:cs typeface="Courier New"/>
                <a:sym typeface="Courier New"/>
              </a:rPr>
              <a:t>(</a:t>
            </a:r>
            <a:r>
              <a:rPr lang="en-US" sz="1050" b="1">
                <a:solidFill>
                  <a:srgbClr val="444444"/>
                </a:solidFill>
                <a:latin typeface="Courier New"/>
                <a:ea typeface="Courier New"/>
                <a:cs typeface="Courier New"/>
                <a:sym typeface="Courier New"/>
              </a:rPr>
              <a:t>DISTINCT</a:t>
            </a:r>
            <a:r>
              <a:rPr lang="en-US" sz="1050">
                <a:solidFill>
                  <a:srgbClr val="444444"/>
                </a:solidFill>
                <a:latin typeface="Courier New"/>
                <a:ea typeface="Courier New"/>
                <a:cs typeface="Courier New"/>
                <a:sym typeface="Courier New"/>
              </a:rPr>
              <a:t> OH.SalesOrderID) </a:t>
            </a:r>
            <a:r>
              <a:rPr lang="en-US" sz="1050" b="1">
                <a:solidFill>
                  <a:srgbClr val="444444"/>
                </a:solidFill>
                <a:latin typeface="Courier New"/>
                <a:ea typeface="Courier New"/>
                <a:cs typeface="Courier New"/>
                <a:sym typeface="Courier New"/>
              </a:rPr>
              <a:t>AS</a:t>
            </a:r>
            <a:r>
              <a:rPr lang="en-US" sz="1050">
                <a:solidFill>
                  <a:srgbClr val="444444"/>
                </a:solidFill>
                <a:latin typeface="Courier New"/>
                <a:ea typeface="Courier New"/>
                <a:cs typeface="Courier New"/>
                <a:sym typeface="Courier New"/>
              </a:rPr>
              <a:t> SalesCount</a:t>
            </a:r>
            <a:endParaRPr sz="105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FORMAT</a:t>
            </a:r>
            <a:r>
              <a:rPr lang="en-US" sz="1050">
                <a:solidFill>
                  <a:srgbClr val="444444"/>
                </a:solidFill>
                <a:latin typeface="Courier New"/>
                <a:ea typeface="Courier New"/>
                <a:cs typeface="Courier New"/>
                <a:sym typeface="Courier New"/>
              </a:rPr>
              <a:t>(</a:t>
            </a:r>
            <a:r>
              <a:rPr lang="en-US" sz="1050" b="1">
                <a:solidFill>
                  <a:srgbClr val="444444"/>
                </a:solidFill>
                <a:latin typeface="Courier New"/>
                <a:ea typeface="Courier New"/>
                <a:cs typeface="Courier New"/>
                <a:sym typeface="Courier New"/>
              </a:rPr>
              <a:t>SUM</a:t>
            </a:r>
            <a:r>
              <a:rPr lang="en-US" sz="1050">
                <a:solidFill>
                  <a:srgbClr val="444444"/>
                </a:solidFill>
                <a:latin typeface="Courier New"/>
                <a:ea typeface="Courier New"/>
                <a:cs typeface="Courier New"/>
                <a:sym typeface="Courier New"/>
              </a:rPr>
              <a:t>(OH.TotalDue), </a:t>
            </a:r>
            <a:r>
              <a:rPr lang="en-US" sz="1050">
                <a:solidFill>
                  <a:srgbClr val="880000"/>
                </a:solidFill>
                <a:latin typeface="Courier New"/>
                <a:ea typeface="Courier New"/>
                <a:cs typeface="Courier New"/>
                <a:sym typeface="Courier New"/>
              </a:rPr>
              <a:t>'C'</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AS</a:t>
            </a:r>
            <a:r>
              <a:rPr lang="en-US" sz="1050">
                <a:solidFill>
                  <a:srgbClr val="444444"/>
                </a:solidFill>
                <a:latin typeface="Courier New"/>
                <a:ea typeface="Courier New"/>
                <a:cs typeface="Courier New"/>
                <a:sym typeface="Courier New"/>
              </a:rPr>
              <a:t> TotalSalesMade</a:t>
            </a:r>
            <a:endParaRPr sz="105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050" b="1">
                <a:solidFill>
                  <a:srgbClr val="444444"/>
                </a:solidFill>
                <a:latin typeface="Courier New"/>
                <a:ea typeface="Courier New"/>
                <a:cs typeface="Courier New"/>
                <a:sym typeface="Courier New"/>
              </a:rPr>
              <a:t>FROM</a:t>
            </a:r>
            <a:r>
              <a:rPr lang="en-US" sz="1050">
                <a:solidFill>
                  <a:srgbClr val="444444"/>
                </a:solidFill>
                <a:latin typeface="Courier New"/>
                <a:ea typeface="Courier New"/>
                <a:cs typeface="Courier New"/>
                <a:sym typeface="Courier New"/>
              </a:rPr>
              <a:t> Sales.SalesOrderHeader </a:t>
            </a:r>
            <a:r>
              <a:rPr lang="en-US" sz="1050" b="1">
                <a:solidFill>
                  <a:srgbClr val="444444"/>
                </a:solidFill>
                <a:latin typeface="Courier New"/>
                <a:ea typeface="Courier New"/>
                <a:cs typeface="Courier New"/>
                <a:sym typeface="Courier New"/>
              </a:rPr>
              <a:t>AS</a:t>
            </a:r>
            <a:r>
              <a:rPr lang="en-US" sz="1050">
                <a:solidFill>
                  <a:srgbClr val="444444"/>
                </a:solidFill>
                <a:latin typeface="Courier New"/>
                <a:ea typeface="Courier New"/>
                <a:cs typeface="Courier New"/>
                <a:sym typeface="Courier New"/>
              </a:rPr>
              <a:t> OH</a:t>
            </a:r>
            <a:endParaRPr sz="105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050" b="1">
                <a:solidFill>
                  <a:srgbClr val="444444"/>
                </a:solidFill>
                <a:latin typeface="Courier New"/>
                <a:ea typeface="Courier New"/>
                <a:cs typeface="Courier New"/>
                <a:sym typeface="Courier New"/>
              </a:rPr>
              <a:t>INNER</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JOIN</a:t>
            </a:r>
            <a:r>
              <a:rPr lang="en-US" sz="1050">
                <a:solidFill>
                  <a:srgbClr val="444444"/>
                </a:solidFill>
                <a:latin typeface="Courier New"/>
                <a:ea typeface="Courier New"/>
                <a:cs typeface="Courier New"/>
                <a:sym typeface="Courier New"/>
              </a:rPr>
              <a:t> Sales.Customer </a:t>
            </a:r>
            <a:r>
              <a:rPr lang="en-US" sz="1050" b="1">
                <a:solidFill>
                  <a:srgbClr val="444444"/>
                </a:solidFill>
                <a:latin typeface="Courier New"/>
                <a:ea typeface="Courier New"/>
                <a:cs typeface="Courier New"/>
                <a:sym typeface="Courier New"/>
              </a:rPr>
              <a:t>AS</a:t>
            </a:r>
            <a:r>
              <a:rPr lang="en-US" sz="1050">
                <a:solidFill>
                  <a:srgbClr val="444444"/>
                </a:solidFill>
                <a:latin typeface="Courier New"/>
                <a:ea typeface="Courier New"/>
                <a:cs typeface="Courier New"/>
                <a:sym typeface="Courier New"/>
              </a:rPr>
              <a:t> C </a:t>
            </a:r>
            <a:r>
              <a:rPr lang="en-US" sz="1050" b="1">
                <a:solidFill>
                  <a:srgbClr val="444444"/>
                </a:solidFill>
                <a:latin typeface="Courier New"/>
                <a:ea typeface="Courier New"/>
                <a:cs typeface="Courier New"/>
                <a:sym typeface="Courier New"/>
              </a:rPr>
              <a:t>ON</a:t>
            </a:r>
            <a:r>
              <a:rPr lang="en-US" sz="1050">
                <a:solidFill>
                  <a:srgbClr val="444444"/>
                </a:solidFill>
                <a:latin typeface="Courier New"/>
                <a:ea typeface="Courier New"/>
                <a:cs typeface="Courier New"/>
                <a:sym typeface="Courier New"/>
              </a:rPr>
              <a:t> OH.CustomerId = C.CustomerID</a:t>
            </a:r>
            <a:endParaRPr sz="105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050" b="1">
                <a:solidFill>
                  <a:srgbClr val="444444"/>
                </a:solidFill>
                <a:latin typeface="Courier New"/>
                <a:ea typeface="Courier New"/>
                <a:cs typeface="Courier New"/>
                <a:sym typeface="Courier New"/>
              </a:rPr>
              <a:t>WHERE</a:t>
            </a:r>
            <a:r>
              <a:rPr lang="en-US" sz="1050">
                <a:solidFill>
                  <a:srgbClr val="444444"/>
                </a:solidFill>
                <a:latin typeface="Courier New"/>
                <a:ea typeface="Courier New"/>
                <a:cs typeface="Courier New"/>
                <a:sym typeface="Courier New"/>
              </a:rPr>
              <a:t> C.StoreID </a:t>
            </a:r>
            <a:r>
              <a:rPr lang="en-US" sz="1050" b="1">
                <a:solidFill>
                  <a:srgbClr val="444444"/>
                </a:solidFill>
                <a:latin typeface="Courier New"/>
                <a:ea typeface="Courier New"/>
                <a:cs typeface="Courier New"/>
                <a:sym typeface="Courier New"/>
              </a:rPr>
              <a:t>IS</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NOT</a:t>
            </a:r>
            <a:r>
              <a:rPr lang="en-US" sz="1050">
                <a:solidFill>
                  <a:srgbClr val="444444"/>
                </a:solidFill>
                <a:latin typeface="Courier New"/>
                <a:ea typeface="Courier New"/>
                <a:cs typeface="Courier New"/>
                <a:sym typeface="Courier New"/>
              </a:rPr>
              <a:t> </a:t>
            </a:r>
            <a:r>
              <a:rPr lang="en-US" sz="1050">
                <a:solidFill>
                  <a:srgbClr val="78A960"/>
                </a:solidFill>
                <a:latin typeface="Courier New"/>
                <a:ea typeface="Courier New"/>
                <a:cs typeface="Courier New"/>
                <a:sym typeface="Courier New"/>
              </a:rPr>
              <a:t>NULL</a:t>
            </a:r>
            <a:endParaRPr sz="105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050" b="1">
                <a:solidFill>
                  <a:srgbClr val="444444"/>
                </a:solidFill>
                <a:latin typeface="Courier New"/>
                <a:ea typeface="Courier New"/>
                <a:cs typeface="Courier New"/>
                <a:sym typeface="Courier New"/>
              </a:rPr>
              <a:t>GROUP</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BY</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YEAR</a:t>
            </a:r>
            <a:r>
              <a:rPr lang="en-US" sz="1050">
                <a:solidFill>
                  <a:srgbClr val="444444"/>
                </a:solidFill>
                <a:latin typeface="Courier New"/>
                <a:ea typeface="Courier New"/>
                <a:cs typeface="Courier New"/>
                <a:sym typeface="Courier New"/>
              </a:rPr>
              <a:t>(OH.OrderDate)</a:t>
            </a:r>
            <a:endParaRPr sz="105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050">
                <a:solidFill>
                  <a:srgbClr val="444444"/>
                </a:solidFill>
                <a:latin typeface="Courier New"/>
                <a:ea typeface="Courier New"/>
                <a:cs typeface="Courier New"/>
                <a:sym typeface="Courier New"/>
              </a:rPr>
              <a:t>	,OH.CustomerID</a:t>
            </a:r>
            <a:endParaRPr sz="105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050">
                <a:solidFill>
                  <a:srgbClr val="444444"/>
                </a:solidFill>
                <a:latin typeface="Courier New"/>
                <a:ea typeface="Courier New"/>
                <a:cs typeface="Courier New"/>
                <a:sym typeface="Courier New"/>
              </a:rPr>
              <a:t>	,C.StoreId</a:t>
            </a:r>
            <a:endParaRPr sz="1050">
              <a:solidFill>
                <a:srgbClr val="444444"/>
              </a:solidFill>
              <a:latin typeface="Courier New"/>
              <a:ea typeface="Courier New"/>
              <a:cs typeface="Courier New"/>
              <a:sym typeface="Courier New"/>
            </a:endParaRPr>
          </a:p>
          <a:p>
            <a:pPr marL="76200" marR="76200" lvl="0" indent="0" algn="l" rtl="0">
              <a:lnSpc>
                <a:spcPct val="115000"/>
              </a:lnSpc>
              <a:spcBef>
                <a:spcPts val="0"/>
              </a:spcBef>
              <a:spcAft>
                <a:spcPts val="0"/>
              </a:spcAft>
              <a:buClr>
                <a:schemeClr val="dk1"/>
              </a:buClr>
              <a:buSzPts val="1100"/>
              <a:buFont typeface="Arial"/>
              <a:buNone/>
            </a:pPr>
            <a:r>
              <a:rPr lang="en-US" sz="1050" b="1">
                <a:solidFill>
                  <a:srgbClr val="444444"/>
                </a:solidFill>
                <a:latin typeface="Courier New"/>
                <a:ea typeface="Courier New"/>
                <a:cs typeface="Courier New"/>
                <a:sym typeface="Courier New"/>
              </a:rPr>
              <a:t>ORDER</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BY</a:t>
            </a:r>
            <a:r>
              <a:rPr lang="en-US" sz="1050">
                <a:solidFill>
                  <a:srgbClr val="444444"/>
                </a:solidFill>
                <a:latin typeface="Courier New"/>
                <a:ea typeface="Courier New"/>
                <a:cs typeface="Courier New"/>
                <a:sym typeface="Courier New"/>
              </a:rPr>
              <a:t> C.StoreID;</a:t>
            </a:r>
            <a:endParaRPr sz="105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355" name="Google Shape;355;g62481681c0_0_59"/>
          <p:cNvPicPr preferRelativeResize="0"/>
          <p:nvPr/>
        </p:nvPicPr>
        <p:blipFill>
          <a:blip r:embed="rId3">
            <a:alphaModFix/>
          </a:blip>
          <a:stretch>
            <a:fillRect/>
          </a:stretch>
        </p:blipFill>
        <p:spPr>
          <a:xfrm>
            <a:off x="4742350" y="5043100"/>
            <a:ext cx="1757199" cy="1580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62481681c0_0_65"/>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400" b="1">
                <a:solidFill>
                  <a:srgbClr val="1D314E"/>
                </a:solidFill>
              </a:rPr>
              <a:t>Individual Assessment - Fixed Worst 3 Problems </a:t>
            </a:r>
            <a:endParaRPr sz="2400" b="1">
              <a:solidFill>
                <a:srgbClr val="1D314E"/>
              </a:solidFill>
            </a:endParaRPr>
          </a:p>
        </p:txBody>
      </p:sp>
      <p:sp>
        <p:nvSpPr>
          <p:cNvPr id="361" name="Google Shape;361;g62481681c0_0_65"/>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dk1"/>
                </a:solidFill>
              </a:rPr>
              <a:t>Group Member: Thomas Jimenez</a:t>
            </a:r>
            <a:endParaRPr>
              <a:solidFill>
                <a:schemeClr val="dk1"/>
              </a:solidFill>
            </a:endParaRPr>
          </a:p>
          <a:p>
            <a:pPr marL="0" lvl="0" indent="0" algn="l" rtl="0">
              <a:spcBef>
                <a:spcPts val="0"/>
              </a:spcBef>
              <a:spcAft>
                <a:spcPts val="0"/>
              </a:spcAft>
              <a:buSzPts val="1100"/>
              <a:buNone/>
            </a:pPr>
            <a:r>
              <a:rPr lang="en-US">
                <a:solidFill>
                  <a:schemeClr val="dk1"/>
                </a:solidFill>
              </a:rPr>
              <a:t>Problem Type: Simple </a:t>
            </a:r>
            <a:endParaRPr>
              <a:solidFill>
                <a:schemeClr val="dk1"/>
              </a:solidFill>
            </a:endParaRPr>
          </a:p>
          <a:p>
            <a:pPr marL="0" lvl="0" indent="0" algn="l" rtl="0">
              <a:spcBef>
                <a:spcPts val="0"/>
              </a:spcBef>
              <a:spcAft>
                <a:spcPts val="0"/>
              </a:spcAft>
              <a:buSzPts val="1100"/>
              <a:buNone/>
            </a:pPr>
            <a:r>
              <a:rPr lang="en-US">
                <a:solidFill>
                  <a:schemeClr val="dk1"/>
                </a:solidFill>
              </a:rPr>
              <a:t>Worst Problem #2</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Problem 05: Which customers have received orders that were shipped late?</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en-US">
                <a:solidFill>
                  <a:schemeClr val="dk1"/>
                </a:solidFill>
              </a:rPr>
              <a:t>What did I change to fix this query?</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Added distinct clause to not repeat customers</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Removed double “C.CustomerAddress” </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Added clause to make customers who got late orders in 2016 visible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How did this improve my query?</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It gives one column for each distinct customer who recieved a late order during a specific range of time. Old incidents may not be relevant anymore. Let’s you focus on customers who have been failed recently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SzPts val="1100"/>
              <a:buNone/>
            </a:pPr>
            <a:endParaRPr>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62" name="Google Shape;362;g62481681c0_0_65"/>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15000"/>
              </a:lnSpc>
              <a:spcBef>
                <a:spcPts val="0"/>
              </a:spcBef>
              <a:spcAft>
                <a:spcPts val="0"/>
              </a:spcAft>
              <a:buNone/>
            </a:pPr>
            <a:r>
              <a:rPr lang="en-US" sz="1050" b="1">
                <a:solidFill>
                  <a:srgbClr val="444444"/>
                </a:solidFill>
                <a:latin typeface="Courier New"/>
                <a:ea typeface="Courier New"/>
                <a:cs typeface="Courier New"/>
                <a:sym typeface="Courier New"/>
              </a:rPr>
              <a:t>USE</a:t>
            </a:r>
            <a:r>
              <a:rPr lang="en-US" sz="1050">
                <a:solidFill>
                  <a:srgbClr val="444444"/>
                </a:solidFill>
                <a:latin typeface="Courier New"/>
                <a:ea typeface="Courier New"/>
                <a:cs typeface="Courier New"/>
                <a:sym typeface="Courier New"/>
              </a:rPr>
              <a:t> Northwinds2019TSQLV5;</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b="1">
                <a:solidFill>
                  <a:srgbClr val="444444"/>
                </a:solidFill>
                <a:latin typeface="Courier New"/>
                <a:ea typeface="Courier New"/>
                <a:cs typeface="Courier New"/>
                <a:sym typeface="Courier New"/>
              </a:rPr>
              <a:t>SELECT</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DISTINCT</a:t>
            </a:r>
            <a:r>
              <a:rPr lang="en-US" sz="1050">
                <a:solidFill>
                  <a:srgbClr val="444444"/>
                </a:solidFill>
                <a:latin typeface="Courier New"/>
                <a:ea typeface="Courier New"/>
                <a:cs typeface="Courier New"/>
                <a:sym typeface="Courier New"/>
              </a:rPr>
              <a:t> C.CustomerContactName</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a:solidFill>
                  <a:srgbClr val="444444"/>
                </a:solidFill>
                <a:latin typeface="Courier New"/>
                <a:ea typeface="Courier New"/>
                <a:cs typeface="Courier New"/>
                <a:sym typeface="Courier New"/>
              </a:rPr>
              <a:t>	,C.CustomerPhoneNumber</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a:solidFill>
                  <a:srgbClr val="444444"/>
                </a:solidFill>
                <a:latin typeface="Courier New"/>
                <a:ea typeface="Courier New"/>
                <a:cs typeface="Courier New"/>
                <a:sym typeface="Courier New"/>
              </a:rPr>
              <a:t>	,C.CustomerAddress</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a:solidFill>
                  <a:srgbClr val="444444"/>
                </a:solidFill>
                <a:latin typeface="Courier New"/>
                <a:ea typeface="Courier New"/>
                <a:cs typeface="Courier New"/>
                <a:sym typeface="Courier New"/>
              </a:rPr>
              <a:t>	,C.CustomerPostalCode</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a:solidFill>
                  <a:srgbClr val="444444"/>
                </a:solidFill>
                <a:latin typeface="Courier New"/>
                <a:ea typeface="Courier New"/>
                <a:cs typeface="Courier New"/>
                <a:sym typeface="Courier New"/>
              </a:rPr>
              <a:t>	,C.CustomerCountry</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b="1">
                <a:solidFill>
                  <a:srgbClr val="444444"/>
                </a:solidFill>
                <a:latin typeface="Courier New"/>
                <a:ea typeface="Courier New"/>
                <a:cs typeface="Courier New"/>
                <a:sym typeface="Courier New"/>
              </a:rPr>
              <a:t>FROM</a:t>
            </a:r>
            <a:r>
              <a:rPr lang="en-US" sz="1050">
                <a:solidFill>
                  <a:srgbClr val="444444"/>
                </a:solidFill>
                <a:latin typeface="Courier New"/>
                <a:ea typeface="Courier New"/>
                <a:cs typeface="Courier New"/>
                <a:sym typeface="Courier New"/>
              </a:rPr>
              <a:t> Sales.[</a:t>
            </a:r>
            <a:r>
              <a:rPr lang="en-US" sz="1050" b="1">
                <a:solidFill>
                  <a:srgbClr val="444444"/>
                </a:solidFill>
                <a:latin typeface="Courier New"/>
                <a:ea typeface="Courier New"/>
                <a:cs typeface="Courier New"/>
                <a:sym typeface="Courier New"/>
              </a:rPr>
              <a:t>Order</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AS</a:t>
            </a:r>
            <a:r>
              <a:rPr lang="en-US" sz="1050">
                <a:solidFill>
                  <a:srgbClr val="444444"/>
                </a:solidFill>
                <a:latin typeface="Courier New"/>
                <a:ea typeface="Courier New"/>
                <a:cs typeface="Courier New"/>
                <a:sym typeface="Courier New"/>
              </a:rPr>
              <a:t> O</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b="1">
                <a:solidFill>
                  <a:srgbClr val="444444"/>
                </a:solidFill>
                <a:latin typeface="Courier New"/>
                <a:ea typeface="Courier New"/>
                <a:cs typeface="Courier New"/>
                <a:sym typeface="Courier New"/>
              </a:rPr>
              <a:t>INNER</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JOIN</a:t>
            </a:r>
            <a:r>
              <a:rPr lang="en-US" sz="1050">
                <a:solidFill>
                  <a:srgbClr val="444444"/>
                </a:solidFill>
                <a:latin typeface="Courier New"/>
                <a:ea typeface="Courier New"/>
                <a:cs typeface="Courier New"/>
                <a:sym typeface="Courier New"/>
              </a:rPr>
              <a:t> Sales.Customer </a:t>
            </a:r>
            <a:r>
              <a:rPr lang="en-US" sz="1050" b="1">
                <a:solidFill>
                  <a:srgbClr val="444444"/>
                </a:solidFill>
                <a:latin typeface="Courier New"/>
                <a:ea typeface="Courier New"/>
                <a:cs typeface="Courier New"/>
                <a:sym typeface="Courier New"/>
              </a:rPr>
              <a:t>AS</a:t>
            </a:r>
            <a:r>
              <a:rPr lang="en-US" sz="1050">
                <a:solidFill>
                  <a:srgbClr val="444444"/>
                </a:solidFill>
                <a:latin typeface="Courier New"/>
                <a:ea typeface="Courier New"/>
                <a:cs typeface="Courier New"/>
                <a:sym typeface="Courier New"/>
              </a:rPr>
              <a:t> C </a:t>
            </a:r>
            <a:r>
              <a:rPr lang="en-US" sz="1050" b="1">
                <a:solidFill>
                  <a:srgbClr val="444444"/>
                </a:solidFill>
                <a:latin typeface="Courier New"/>
                <a:ea typeface="Courier New"/>
                <a:cs typeface="Courier New"/>
                <a:sym typeface="Courier New"/>
              </a:rPr>
              <a:t>ON</a:t>
            </a:r>
            <a:r>
              <a:rPr lang="en-US" sz="1050">
                <a:solidFill>
                  <a:srgbClr val="444444"/>
                </a:solidFill>
                <a:latin typeface="Courier New"/>
                <a:ea typeface="Courier New"/>
                <a:cs typeface="Courier New"/>
                <a:sym typeface="Courier New"/>
              </a:rPr>
              <a:t> O.CustomerId = C.CustomerId</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b="1">
                <a:solidFill>
                  <a:srgbClr val="444444"/>
                </a:solidFill>
                <a:latin typeface="Courier New"/>
                <a:ea typeface="Courier New"/>
                <a:cs typeface="Courier New"/>
                <a:sym typeface="Courier New"/>
              </a:rPr>
              <a:t>WHERE</a:t>
            </a:r>
            <a:r>
              <a:rPr lang="en-US" sz="1050">
                <a:solidFill>
                  <a:srgbClr val="444444"/>
                </a:solidFill>
                <a:latin typeface="Courier New"/>
                <a:ea typeface="Courier New"/>
                <a:cs typeface="Courier New"/>
                <a:sym typeface="Courier New"/>
              </a:rPr>
              <a:t> O.ShipToDate &gt; O.RequiredDate</a:t>
            </a:r>
            <a:endParaRPr sz="1050">
              <a:solidFill>
                <a:srgbClr val="444444"/>
              </a:solidFill>
              <a:latin typeface="Courier New"/>
              <a:ea typeface="Courier New"/>
              <a:cs typeface="Courier New"/>
              <a:sym typeface="Courier New"/>
            </a:endParaRPr>
          </a:p>
          <a:p>
            <a:pPr marL="76200" marR="76200" lvl="0" indent="0" algn="l" rtl="0">
              <a:lnSpc>
                <a:spcPct val="115000"/>
              </a:lnSpc>
              <a:spcBef>
                <a:spcPts val="0"/>
              </a:spcBef>
              <a:spcAft>
                <a:spcPts val="0"/>
              </a:spcAft>
              <a:buClr>
                <a:schemeClr val="dk1"/>
              </a:buClr>
              <a:buSzPts val="1100"/>
              <a:buFont typeface="Arial"/>
              <a:buNone/>
            </a:pP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AND</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YEAR</a:t>
            </a:r>
            <a:r>
              <a:rPr lang="en-US" sz="1050">
                <a:solidFill>
                  <a:srgbClr val="444444"/>
                </a:solidFill>
                <a:latin typeface="Courier New"/>
                <a:ea typeface="Courier New"/>
                <a:cs typeface="Courier New"/>
                <a:sym typeface="Courier New"/>
              </a:rPr>
              <a:t>(O.ShipToDate) = </a:t>
            </a:r>
            <a:r>
              <a:rPr lang="en-US" sz="1050">
                <a:solidFill>
                  <a:srgbClr val="880000"/>
                </a:solidFill>
                <a:latin typeface="Courier New"/>
                <a:ea typeface="Courier New"/>
                <a:cs typeface="Courier New"/>
                <a:sym typeface="Courier New"/>
              </a:rPr>
              <a:t>2016</a:t>
            </a:r>
            <a:r>
              <a:rPr lang="en-US" sz="1050">
                <a:solidFill>
                  <a:srgbClr val="444444"/>
                </a:solidFill>
                <a:latin typeface="Courier New"/>
                <a:ea typeface="Courier New"/>
                <a:cs typeface="Courier New"/>
                <a:sym typeface="Courier New"/>
              </a:rPr>
              <a:t>;</a:t>
            </a:r>
            <a:endParaRPr sz="105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363" name="Google Shape;363;g62481681c0_0_65"/>
          <p:cNvPicPr preferRelativeResize="0"/>
          <p:nvPr/>
        </p:nvPicPr>
        <p:blipFill>
          <a:blip r:embed="rId3">
            <a:alphaModFix/>
          </a:blip>
          <a:stretch>
            <a:fillRect/>
          </a:stretch>
        </p:blipFill>
        <p:spPr>
          <a:xfrm>
            <a:off x="4721275" y="4498018"/>
            <a:ext cx="3975000" cy="174011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62481681c0_0_71"/>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400" b="1">
                <a:solidFill>
                  <a:srgbClr val="1D314E"/>
                </a:solidFill>
              </a:rPr>
              <a:t>Individual Assessment - Fixed Worst 3 Problems </a:t>
            </a:r>
            <a:endParaRPr sz="2400" b="1">
              <a:solidFill>
                <a:srgbClr val="1D314E"/>
              </a:solidFill>
            </a:endParaRPr>
          </a:p>
        </p:txBody>
      </p:sp>
      <p:sp>
        <p:nvSpPr>
          <p:cNvPr id="369" name="Google Shape;369;g62481681c0_0_71"/>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dk1"/>
                </a:solidFill>
              </a:rPr>
              <a:t>Group Member: Thomas Jimenez</a:t>
            </a:r>
            <a:endParaRPr>
              <a:solidFill>
                <a:schemeClr val="dk1"/>
              </a:solidFill>
            </a:endParaRPr>
          </a:p>
          <a:p>
            <a:pPr marL="0" lvl="0" indent="0" algn="l" rtl="0">
              <a:spcBef>
                <a:spcPts val="0"/>
              </a:spcBef>
              <a:spcAft>
                <a:spcPts val="0"/>
              </a:spcAft>
              <a:buSzPts val="1100"/>
              <a:buNone/>
            </a:pPr>
            <a:r>
              <a:rPr lang="en-US">
                <a:solidFill>
                  <a:schemeClr val="dk1"/>
                </a:solidFill>
              </a:rPr>
              <a:t>Problem Type: Medium </a:t>
            </a:r>
            <a:r>
              <a:rPr lang="en-US">
                <a:solidFill>
                  <a:srgbClr val="222222"/>
                </a:solidFill>
                <a:highlight>
                  <a:srgbClr val="FFFFFF"/>
                </a:highlight>
                <a:latin typeface="Roboto"/>
                <a:ea typeface="Roboto"/>
                <a:cs typeface="Roboto"/>
                <a:sym typeface="Roboto"/>
              </a:rPr>
              <a:t>→ </a:t>
            </a:r>
            <a:r>
              <a:rPr lang="en-US">
                <a:solidFill>
                  <a:schemeClr val="dk1"/>
                </a:solidFill>
              </a:rPr>
              <a:t> Simple</a:t>
            </a:r>
            <a:endParaRPr>
              <a:solidFill>
                <a:schemeClr val="dk1"/>
              </a:solidFill>
            </a:endParaRPr>
          </a:p>
          <a:p>
            <a:pPr marL="0" lvl="0" indent="0" algn="l" rtl="0">
              <a:spcBef>
                <a:spcPts val="0"/>
              </a:spcBef>
              <a:spcAft>
                <a:spcPts val="0"/>
              </a:spcAft>
              <a:buSzPts val="1100"/>
              <a:buNone/>
            </a:pPr>
            <a:r>
              <a:rPr lang="en-US">
                <a:solidFill>
                  <a:schemeClr val="dk1"/>
                </a:solidFill>
              </a:rPr>
              <a:t>Worst Problem #3</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Problem 08: What is the late shipment incident data for the different shipping companies?</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en-US">
                <a:solidFill>
                  <a:schemeClr val="dk1"/>
                </a:solidFill>
              </a:rPr>
              <a:t>What did I change to fix this query?</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Removed GROUP BY</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Added ORDER BY</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Showed DaysLate for each incident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How did this improve my query?</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Give more specific details about late incidents for each shipper and which customers were involved.</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Query gives more information when not grouped as the amount of orders is small and each incident can be addressed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70" name="Google Shape;370;g62481681c0_0_71"/>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15000"/>
              </a:lnSpc>
              <a:spcBef>
                <a:spcPts val="0"/>
              </a:spcBef>
              <a:spcAft>
                <a:spcPts val="0"/>
              </a:spcAft>
              <a:buNone/>
            </a:pPr>
            <a:r>
              <a:rPr lang="en-US" sz="1050" b="1">
                <a:solidFill>
                  <a:srgbClr val="444444"/>
                </a:solidFill>
                <a:latin typeface="Courier New"/>
                <a:ea typeface="Courier New"/>
                <a:cs typeface="Courier New"/>
                <a:sym typeface="Courier New"/>
              </a:rPr>
              <a:t>USE</a:t>
            </a:r>
            <a:r>
              <a:rPr lang="en-US" sz="1050">
                <a:solidFill>
                  <a:srgbClr val="444444"/>
                </a:solidFill>
                <a:latin typeface="Courier New"/>
                <a:ea typeface="Courier New"/>
                <a:cs typeface="Courier New"/>
                <a:sym typeface="Courier New"/>
              </a:rPr>
              <a:t> [Northwinds2019TSQLV5];</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b="1">
                <a:solidFill>
                  <a:srgbClr val="444444"/>
                </a:solidFill>
                <a:latin typeface="Courier New"/>
                <a:ea typeface="Courier New"/>
                <a:cs typeface="Courier New"/>
                <a:sym typeface="Courier New"/>
              </a:rPr>
              <a:t>SELECT</a:t>
            </a:r>
            <a:r>
              <a:rPr lang="en-US" sz="1050">
                <a:solidFill>
                  <a:srgbClr val="444444"/>
                </a:solidFill>
                <a:latin typeface="Courier New"/>
                <a:ea typeface="Courier New"/>
                <a:cs typeface="Courier New"/>
                <a:sym typeface="Courier New"/>
              </a:rPr>
              <a:t> O.ShipperId</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a:solidFill>
                  <a:srgbClr val="444444"/>
                </a:solidFill>
                <a:latin typeface="Courier New"/>
                <a:ea typeface="Courier New"/>
                <a:cs typeface="Courier New"/>
                <a:sym typeface="Courier New"/>
              </a:rPr>
              <a:t>	,O.OrderId</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a:solidFill>
                  <a:srgbClr val="444444"/>
                </a:solidFill>
                <a:latin typeface="Courier New"/>
                <a:ea typeface="Courier New"/>
                <a:cs typeface="Courier New"/>
                <a:sym typeface="Courier New"/>
              </a:rPr>
              <a:t>	,O.CustomerId</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a:solidFill>
                  <a:srgbClr val="444444"/>
                </a:solidFill>
                <a:latin typeface="Courier New"/>
                <a:ea typeface="Courier New"/>
                <a:cs typeface="Courier New"/>
                <a:sym typeface="Courier New"/>
              </a:rPr>
              <a:t>	,O.OrderDate</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a:solidFill>
                  <a:srgbClr val="444444"/>
                </a:solidFill>
                <a:latin typeface="Courier New"/>
                <a:ea typeface="Courier New"/>
                <a:cs typeface="Courier New"/>
                <a:sym typeface="Courier New"/>
              </a:rPr>
              <a:t>	,S.ShipperCompanyName</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DATEDIFF</a:t>
            </a:r>
            <a:r>
              <a:rPr lang="en-US" sz="1050">
                <a:solidFill>
                  <a:srgbClr val="444444"/>
                </a:solidFill>
                <a:latin typeface="Courier New"/>
                <a:ea typeface="Courier New"/>
                <a:cs typeface="Courier New"/>
                <a:sym typeface="Courier New"/>
              </a:rPr>
              <a:t>(</a:t>
            </a:r>
            <a:r>
              <a:rPr lang="en-US" sz="1050" b="1">
                <a:solidFill>
                  <a:srgbClr val="444444"/>
                </a:solidFill>
                <a:latin typeface="Courier New"/>
                <a:ea typeface="Courier New"/>
                <a:cs typeface="Courier New"/>
                <a:sym typeface="Courier New"/>
              </a:rPr>
              <a:t>day</a:t>
            </a:r>
            <a:r>
              <a:rPr lang="en-US" sz="1050">
                <a:solidFill>
                  <a:srgbClr val="444444"/>
                </a:solidFill>
                <a:latin typeface="Courier New"/>
                <a:ea typeface="Courier New"/>
                <a:cs typeface="Courier New"/>
                <a:sym typeface="Courier New"/>
              </a:rPr>
              <a:t>, O.RequiredDate, O.ShipToDate) </a:t>
            </a:r>
            <a:r>
              <a:rPr lang="en-US" sz="1050" b="1">
                <a:solidFill>
                  <a:srgbClr val="444444"/>
                </a:solidFill>
                <a:latin typeface="Courier New"/>
                <a:ea typeface="Courier New"/>
                <a:cs typeface="Courier New"/>
                <a:sym typeface="Courier New"/>
              </a:rPr>
              <a:t>AS</a:t>
            </a:r>
            <a:r>
              <a:rPr lang="en-US" sz="1050">
                <a:solidFill>
                  <a:srgbClr val="444444"/>
                </a:solidFill>
                <a:latin typeface="Courier New"/>
                <a:ea typeface="Courier New"/>
                <a:cs typeface="Courier New"/>
                <a:sym typeface="Courier New"/>
              </a:rPr>
              <a:t> DaysLate</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b="1">
                <a:solidFill>
                  <a:srgbClr val="444444"/>
                </a:solidFill>
                <a:latin typeface="Courier New"/>
                <a:ea typeface="Courier New"/>
                <a:cs typeface="Courier New"/>
                <a:sym typeface="Courier New"/>
              </a:rPr>
              <a:t>FROM</a:t>
            </a:r>
            <a:r>
              <a:rPr lang="en-US" sz="1050">
                <a:solidFill>
                  <a:srgbClr val="444444"/>
                </a:solidFill>
                <a:latin typeface="Courier New"/>
                <a:ea typeface="Courier New"/>
                <a:cs typeface="Courier New"/>
                <a:sym typeface="Courier New"/>
              </a:rPr>
              <a:t> Sales.[</a:t>
            </a:r>
            <a:r>
              <a:rPr lang="en-US" sz="1050" b="1">
                <a:solidFill>
                  <a:srgbClr val="444444"/>
                </a:solidFill>
                <a:latin typeface="Courier New"/>
                <a:ea typeface="Courier New"/>
                <a:cs typeface="Courier New"/>
                <a:sym typeface="Courier New"/>
              </a:rPr>
              <a:t>Order</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AS</a:t>
            </a:r>
            <a:r>
              <a:rPr lang="en-US" sz="1050">
                <a:solidFill>
                  <a:srgbClr val="444444"/>
                </a:solidFill>
                <a:latin typeface="Courier New"/>
                <a:ea typeface="Courier New"/>
                <a:cs typeface="Courier New"/>
                <a:sym typeface="Courier New"/>
              </a:rPr>
              <a:t> O</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b="1">
                <a:solidFill>
                  <a:srgbClr val="444444"/>
                </a:solidFill>
                <a:latin typeface="Courier New"/>
                <a:ea typeface="Courier New"/>
                <a:cs typeface="Courier New"/>
                <a:sym typeface="Courier New"/>
              </a:rPr>
              <a:t>INNER</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JOIN</a:t>
            </a:r>
            <a:r>
              <a:rPr lang="en-US" sz="1050">
                <a:solidFill>
                  <a:srgbClr val="444444"/>
                </a:solidFill>
                <a:latin typeface="Courier New"/>
                <a:ea typeface="Courier New"/>
                <a:cs typeface="Courier New"/>
                <a:sym typeface="Courier New"/>
              </a:rPr>
              <a:t> Sales.Shipper </a:t>
            </a:r>
            <a:r>
              <a:rPr lang="en-US" sz="1050" b="1">
                <a:solidFill>
                  <a:srgbClr val="444444"/>
                </a:solidFill>
                <a:latin typeface="Courier New"/>
                <a:ea typeface="Courier New"/>
                <a:cs typeface="Courier New"/>
                <a:sym typeface="Courier New"/>
              </a:rPr>
              <a:t>AS</a:t>
            </a:r>
            <a:r>
              <a:rPr lang="en-US" sz="1050">
                <a:solidFill>
                  <a:srgbClr val="444444"/>
                </a:solidFill>
                <a:latin typeface="Courier New"/>
                <a:ea typeface="Courier New"/>
                <a:cs typeface="Courier New"/>
                <a:sym typeface="Courier New"/>
              </a:rPr>
              <a:t> S </a:t>
            </a:r>
            <a:r>
              <a:rPr lang="en-US" sz="1050" b="1">
                <a:solidFill>
                  <a:srgbClr val="444444"/>
                </a:solidFill>
                <a:latin typeface="Courier New"/>
                <a:ea typeface="Courier New"/>
                <a:cs typeface="Courier New"/>
                <a:sym typeface="Courier New"/>
              </a:rPr>
              <a:t>ON</a:t>
            </a:r>
            <a:r>
              <a:rPr lang="en-US" sz="1050">
                <a:solidFill>
                  <a:srgbClr val="444444"/>
                </a:solidFill>
                <a:latin typeface="Courier New"/>
                <a:ea typeface="Courier New"/>
                <a:cs typeface="Courier New"/>
                <a:sym typeface="Courier New"/>
              </a:rPr>
              <a:t> O.ShipperId = S.ShipperId</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b="1">
                <a:solidFill>
                  <a:srgbClr val="444444"/>
                </a:solidFill>
                <a:latin typeface="Courier New"/>
                <a:ea typeface="Courier New"/>
                <a:cs typeface="Courier New"/>
                <a:sym typeface="Courier New"/>
              </a:rPr>
              <a:t>WHERE</a:t>
            </a:r>
            <a:r>
              <a:rPr lang="en-US" sz="1050">
                <a:solidFill>
                  <a:srgbClr val="444444"/>
                </a:solidFill>
                <a:latin typeface="Courier New"/>
                <a:ea typeface="Courier New"/>
                <a:cs typeface="Courier New"/>
                <a:sym typeface="Courier New"/>
              </a:rPr>
              <a:t> ShipToDate &gt; RequiredDate</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AND</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YEAR</a:t>
            </a:r>
            <a:r>
              <a:rPr lang="en-US" sz="1050">
                <a:solidFill>
                  <a:srgbClr val="444444"/>
                </a:solidFill>
                <a:latin typeface="Courier New"/>
                <a:ea typeface="Courier New"/>
                <a:cs typeface="Courier New"/>
                <a:sym typeface="Courier New"/>
              </a:rPr>
              <a:t>(O.OrderDate) = </a:t>
            </a:r>
            <a:r>
              <a:rPr lang="en-US" sz="1050">
                <a:solidFill>
                  <a:srgbClr val="880000"/>
                </a:solidFill>
                <a:latin typeface="Courier New"/>
                <a:ea typeface="Courier New"/>
                <a:cs typeface="Courier New"/>
                <a:sym typeface="Courier New"/>
              </a:rPr>
              <a:t>'2014'</a:t>
            </a:r>
            <a:endParaRPr sz="1050">
              <a:solidFill>
                <a:srgbClr val="444444"/>
              </a:solidFill>
              <a:latin typeface="Courier New"/>
              <a:ea typeface="Courier New"/>
              <a:cs typeface="Courier New"/>
              <a:sym typeface="Courier New"/>
            </a:endParaRPr>
          </a:p>
          <a:p>
            <a:pPr marL="76200" marR="76200" lvl="0" indent="0" algn="l" rtl="0">
              <a:lnSpc>
                <a:spcPct val="115000"/>
              </a:lnSpc>
              <a:spcBef>
                <a:spcPts val="0"/>
              </a:spcBef>
              <a:spcAft>
                <a:spcPts val="0"/>
              </a:spcAft>
              <a:buClr>
                <a:schemeClr val="dk1"/>
              </a:buClr>
              <a:buSzPts val="1100"/>
              <a:buFont typeface="Arial"/>
              <a:buNone/>
            </a:pPr>
            <a:r>
              <a:rPr lang="en-US" sz="1050" b="1">
                <a:solidFill>
                  <a:srgbClr val="444444"/>
                </a:solidFill>
                <a:latin typeface="Courier New"/>
                <a:ea typeface="Courier New"/>
                <a:cs typeface="Courier New"/>
                <a:sym typeface="Courier New"/>
              </a:rPr>
              <a:t>ORDER</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BY</a:t>
            </a:r>
            <a:r>
              <a:rPr lang="en-US" sz="1050">
                <a:solidFill>
                  <a:srgbClr val="444444"/>
                </a:solidFill>
                <a:latin typeface="Courier New"/>
                <a:ea typeface="Courier New"/>
                <a:cs typeface="Courier New"/>
                <a:sym typeface="Courier New"/>
              </a:rPr>
              <a:t> ShipperId;</a:t>
            </a:r>
            <a:endParaRPr sz="105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371" name="Google Shape;371;g62481681c0_0_71"/>
          <p:cNvPicPr preferRelativeResize="0"/>
          <p:nvPr/>
        </p:nvPicPr>
        <p:blipFill>
          <a:blip r:embed="rId3">
            <a:alphaModFix/>
          </a:blip>
          <a:stretch>
            <a:fillRect/>
          </a:stretch>
        </p:blipFill>
        <p:spPr>
          <a:xfrm>
            <a:off x="4710200" y="4986854"/>
            <a:ext cx="2180650" cy="154124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62481681c0_0_41"/>
          <p:cNvSpPr txBox="1">
            <a:spLocks noGrp="1"/>
          </p:cNvSpPr>
          <p:nvPr>
            <p:ph type="title"/>
          </p:nvPr>
        </p:nvSpPr>
        <p:spPr>
          <a:xfrm>
            <a:off x="241300" y="838200"/>
            <a:ext cx="8674200" cy="985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800"/>
              <a:buFont typeface="Arial"/>
              <a:buNone/>
            </a:pPr>
            <a:r>
              <a:rPr lang="en-US" sz="2800" b="1">
                <a:solidFill>
                  <a:srgbClr val="1D314E"/>
                </a:solidFill>
              </a:rPr>
              <a:t> </a:t>
            </a:r>
            <a:endParaRPr sz="2800" b="1">
              <a:solidFill>
                <a:srgbClr val="1D314E"/>
              </a:solidFill>
            </a:endParaRPr>
          </a:p>
        </p:txBody>
      </p:sp>
      <p:sp>
        <p:nvSpPr>
          <p:cNvPr id="377" name="Google Shape;377;g62481681c0_0_41"/>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a:solidFill>
                  <a:srgbClr val="1D314E"/>
                </a:solidFill>
              </a:rPr>
              <a:t>Individual Assessment</a:t>
            </a:r>
            <a:endParaRPr/>
          </a:p>
        </p:txBody>
      </p:sp>
      <p:sp>
        <p:nvSpPr>
          <p:cNvPr id="378" name="Google Shape;378;g62481681c0_0_41"/>
          <p:cNvSpPr txBox="1">
            <a:spLocks noGrp="1"/>
          </p:cNvSpPr>
          <p:nvPr>
            <p:ph type="body" idx="1"/>
          </p:nvPr>
        </p:nvSpPr>
        <p:spPr>
          <a:xfrm>
            <a:off x="457200" y="1600200"/>
            <a:ext cx="8229600" cy="4526100"/>
          </a:xfrm>
          <a:prstGeom prst="rect">
            <a:avLst/>
          </a:prstGeom>
        </p:spPr>
        <p:txBody>
          <a:bodyPr spcFirstLastPara="1" wrap="square" lIns="91425" tIns="45700" rIns="91425" bIns="45700" anchor="ctr" anchorCtr="0">
            <a:noAutofit/>
          </a:bodyPr>
          <a:lstStyle/>
          <a:p>
            <a:pPr marL="0" lvl="0" indent="0" algn="ctr" rtl="0">
              <a:spcBef>
                <a:spcPts val="640"/>
              </a:spcBef>
              <a:spcAft>
                <a:spcPts val="0"/>
              </a:spcAft>
              <a:buNone/>
            </a:pPr>
            <a:r>
              <a:rPr lang="en-US" sz="4800"/>
              <a:t>Jianguo Jin</a:t>
            </a:r>
            <a:endParaRPr sz="4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63eac962a2_0_119"/>
          <p:cNvSpPr txBox="1">
            <a:spLocks noGrp="1"/>
          </p:cNvSpPr>
          <p:nvPr>
            <p:ph type="title"/>
          </p:nvPr>
        </p:nvSpPr>
        <p:spPr>
          <a:xfrm>
            <a:off x="234900" y="54775"/>
            <a:ext cx="8674200" cy="773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Top 3 Problems </a:t>
            </a:r>
            <a:endParaRPr sz="2800" b="1">
              <a:solidFill>
                <a:srgbClr val="1D314E"/>
              </a:solidFill>
            </a:endParaRPr>
          </a:p>
        </p:txBody>
      </p:sp>
      <p:sp>
        <p:nvSpPr>
          <p:cNvPr id="384" name="Google Shape;384;g63eac962a2_0_119"/>
          <p:cNvSpPr txBox="1"/>
          <p:nvPr/>
        </p:nvSpPr>
        <p:spPr>
          <a:xfrm>
            <a:off x="304425" y="1066350"/>
            <a:ext cx="3975000" cy="5366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Jianguo Jin</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Simple</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4:</a:t>
            </a:r>
            <a:r>
              <a:rPr lang="en-US"/>
              <a:t> </a:t>
            </a:r>
            <a:r>
              <a:rPr lang="en-US" sz="1800"/>
              <a:t>Find Employee’s firstname,lastname and email address.</a:t>
            </a:r>
            <a:endParaRPr sz="1800"/>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None/>
            </a:pPr>
            <a:r>
              <a:rPr lang="en-US" sz="1800" u="sng">
                <a:solidFill>
                  <a:schemeClr val="dk1"/>
                </a:solidFill>
              </a:rPr>
              <a:t>Why did I choose this problem for top rating?</a:t>
            </a:r>
            <a:endParaRPr sz="1800" u="sng">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Easy to find email address</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Ordered by Name</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Query: </a:t>
            </a:r>
            <a:endParaRPr sz="1800">
              <a:solidFill>
                <a:schemeClr val="dk1"/>
              </a:solidFill>
            </a:endParaRPr>
          </a:p>
          <a:p>
            <a:pPr marL="0" lvl="0" indent="0" algn="l" rtl="0">
              <a:lnSpc>
                <a:spcPct val="122727"/>
              </a:lnSpc>
              <a:spcBef>
                <a:spcPts val="0"/>
              </a:spcBef>
              <a:spcAft>
                <a:spcPts val="0"/>
              </a:spcAft>
              <a:buClr>
                <a:schemeClr val="dk1"/>
              </a:buClr>
              <a:buSzPts val="1100"/>
              <a:buFont typeface="Arial"/>
              <a:buNone/>
            </a:pPr>
            <a:r>
              <a:rPr lang="en-US" sz="1200">
                <a:solidFill>
                  <a:srgbClr val="005AC2"/>
                </a:solidFill>
                <a:highlight>
                  <a:schemeClr val="lt1"/>
                </a:highlight>
              </a:rPr>
              <a:t>select</a:t>
            </a:r>
            <a:r>
              <a:rPr lang="en-US" sz="1200">
                <a:solidFill>
                  <a:schemeClr val="dk1"/>
                </a:solidFill>
                <a:highlight>
                  <a:schemeClr val="lt1"/>
                </a:highlight>
              </a:rPr>
              <a:t> P.FirstName , P.LastName , E.EmailAddress</a:t>
            </a:r>
            <a:endParaRPr sz="1200">
              <a:solidFill>
                <a:schemeClr val="dk1"/>
              </a:solidFill>
              <a:highlight>
                <a:schemeClr val="lt1"/>
              </a:highlight>
            </a:endParaRPr>
          </a:p>
          <a:p>
            <a:pPr marL="0" lvl="0" indent="0" algn="l" rtl="0">
              <a:lnSpc>
                <a:spcPct val="122727"/>
              </a:lnSpc>
              <a:spcBef>
                <a:spcPts val="0"/>
              </a:spcBef>
              <a:spcAft>
                <a:spcPts val="0"/>
              </a:spcAft>
              <a:buClr>
                <a:schemeClr val="dk1"/>
              </a:buClr>
              <a:buSzPts val="1100"/>
              <a:buFont typeface="Arial"/>
              <a:buNone/>
            </a:pPr>
            <a:r>
              <a:rPr lang="en-US" sz="1200">
                <a:solidFill>
                  <a:srgbClr val="005AC2"/>
                </a:solidFill>
                <a:highlight>
                  <a:schemeClr val="lt1"/>
                </a:highlight>
              </a:rPr>
              <a:t>From</a:t>
            </a:r>
            <a:r>
              <a:rPr lang="en-US" sz="1200">
                <a:solidFill>
                  <a:schemeClr val="dk1"/>
                </a:solidFill>
                <a:highlight>
                  <a:schemeClr val="lt1"/>
                </a:highlight>
              </a:rPr>
              <a:t> Person.EmailAddress </a:t>
            </a:r>
            <a:r>
              <a:rPr lang="en-US" sz="1200">
                <a:solidFill>
                  <a:srgbClr val="005AC2"/>
                </a:solidFill>
                <a:highlight>
                  <a:schemeClr val="lt1"/>
                </a:highlight>
              </a:rPr>
              <a:t>as</a:t>
            </a:r>
            <a:r>
              <a:rPr lang="en-US" sz="1200">
                <a:solidFill>
                  <a:schemeClr val="dk1"/>
                </a:solidFill>
                <a:highlight>
                  <a:schemeClr val="lt1"/>
                </a:highlight>
              </a:rPr>
              <a:t> E</a:t>
            </a:r>
            <a:endParaRPr sz="1200">
              <a:solidFill>
                <a:schemeClr val="dk1"/>
              </a:solidFill>
              <a:highlight>
                <a:schemeClr val="lt1"/>
              </a:highlight>
            </a:endParaRPr>
          </a:p>
          <a:p>
            <a:pPr marL="0" lvl="0" indent="0" algn="l" rtl="0">
              <a:lnSpc>
                <a:spcPct val="122727"/>
              </a:lnSpc>
              <a:spcBef>
                <a:spcPts val="0"/>
              </a:spcBef>
              <a:spcAft>
                <a:spcPts val="0"/>
              </a:spcAft>
              <a:buClr>
                <a:schemeClr val="dk1"/>
              </a:buClr>
              <a:buSzPts val="1100"/>
              <a:buFont typeface="Arial"/>
              <a:buNone/>
            </a:pPr>
            <a:r>
              <a:rPr lang="en-US" sz="1200">
                <a:solidFill>
                  <a:srgbClr val="005AC2"/>
                </a:solidFill>
                <a:highlight>
                  <a:schemeClr val="lt1"/>
                </a:highlight>
              </a:rPr>
              <a:t>  inner join</a:t>
            </a:r>
            <a:r>
              <a:rPr lang="en-US" sz="1200">
                <a:solidFill>
                  <a:schemeClr val="dk1"/>
                </a:solidFill>
                <a:highlight>
                  <a:schemeClr val="lt1"/>
                </a:highlight>
              </a:rPr>
              <a:t> Person.Person </a:t>
            </a:r>
            <a:r>
              <a:rPr lang="en-US" sz="1200">
                <a:solidFill>
                  <a:srgbClr val="005AC2"/>
                </a:solidFill>
                <a:highlight>
                  <a:schemeClr val="lt1"/>
                </a:highlight>
              </a:rPr>
              <a:t>as</a:t>
            </a:r>
            <a:r>
              <a:rPr lang="en-US" sz="1200">
                <a:solidFill>
                  <a:schemeClr val="dk1"/>
                </a:solidFill>
                <a:highlight>
                  <a:schemeClr val="lt1"/>
                </a:highlight>
              </a:rPr>
              <a:t> P</a:t>
            </a:r>
            <a:endParaRPr sz="1200">
              <a:solidFill>
                <a:schemeClr val="dk1"/>
              </a:solidFill>
              <a:highlight>
                <a:schemeClr val="lt1"/>
              </a:highlight>
            </a:endParaRPr>
          </a:p>
          <a:p>
            <a:pPr marL="0" lvl="0" indent="139700" algn="l" rtl="0">
              <a:lnSpc>
                <a:spcPct val="122727"/>
              </a:lnSpc>
              <a:spcBef>
                <a:spcPts val="0"/>
              </a:spcBef>
              <a:spcAft>
                <a:spcPts val="0"/>
              </a:spcAft>
              <a:buClr>
                <a:schemeClr val="dk1"/>
              </a:buClr>
              <a:buSzPts val="1100"/>
              <a:buFont typeface="Arial"/>
              <a:buNone/>
            </a:pPr>
            <a:r>
              <a:rPr lang="en-US" sz="1200">
                <a:solidFill>
                  <a:srgbClr val="005AC2"/>
                </a:solidFill>
                <a:highlight>
                  <a:schemeClr val="lt1"/>
                </a:highlight>
              </a:rPr>
              <a:t>on</a:t>
            </a:r>
            <a:r>
              <a:rPr lang="en-US" sz="1200">
                <a:solidFill>
                  <a:schemeClr val="dk1"/>
                </a:solidFill>
                <a:highlight>
                  <a:schemeClr val="lt1"/>
                </a:highlight>
              </a:rPr>
              <a:t> E.BusinessEntityID </a:t>
            </a:r>
            <a:r>
              <a:rPr lang="en-US" sz="1200">
                <a:solidFill>
                  <a:srgbClr val="777777"/>
                </a:solidFill>
                <a:highlight>
                  <a:schemeClr val="lt1"/>
                </a:highlight>
              </a:rPr>
              <a:t>=</a:t>
            </a:r>
            <a:r>
              <a:rPr lang="en-US" sz="1200">
                <a:solidFill>
                  <a:schemeClr val="dk1"/>
                </a:solidFill>
                <a:highlight>
                  <a:schemeClr val="lt1"/>
                </a:highlight>
              </a:rPr>
              <a:t> P.BusinessEntityID</a:t>
            </a:r>
            <a:endParaRPr sz="1200">
              <a:solidFill>
                <a:schemeClr val="dk1"/>
              </a:solidFill>
              <a:highlight>
                <a:schemeClr val="lt1"/>
              </a:highlight>
            </a:endParaRPr>
          </a:p>
          <a:p>
            <a:pPr marL="0" lvl="0" indent="0" algn="l" rtl="0">
              <a:lnSpc>
                <a:spcPct val="122727"/>
              </a:lnSpc>
              <a:spcBef>
                <a:spcPts val="0"/>
              </a:spcBef>
              <a:spcAft>
                <a:spcPts val="0"/>
              </a:spcAft>
              <a:buClr>
                <a:schemeClr val="dk1"/>
              </a:buClr>
              <a:buSzPts val="1100"/>
              <a:buFont typeface="Arial"/>
              <a:buNone/>
            </a:pPr>
            <a:r>
              <a:rPr lang="en-US" sz="1200">
                <a:solidFill>
                  <a:srgbClr val="005AC2"/>
                </a:solidFill>
                <a:highlight>
                  <a:schemeClr val="lt1"/>
                </a:highlight>
              </a:rPr>
              <a:t>Order by</a:t>
            </a:r>
            <a:r>
              <a:rPr lang="en-US" sz="1200">
                <a:solidFill>
                  <a:schemeClr val="dk1"/>
                </a:solidFill>
                <a:highlight>
                  <a:schemeClr val="lt1"/>
                </a:highlight>
              </a:rPr>
              <a:t> P.LastName,P.FirstName</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85" name="Google Shape;385;g63eac962a2_0_119"/>
          <p:cNvSpPr txBox="1"/>
          <p:nvPr/>
        </p:nvSpPr>
        <p:spPr>
          <a:xfrm>
            <a:off x="4518350" y="887425"/>
            <a:ext cx="4066800" cy="4907400"/>
          </a:xfrm>
          <a:prstGeom prst="rect">
            <a:avLst/>
          </a:prstGeom>
          <a:noFill/>
          <a:ln>
            <a:noFill/>
          </a:ln>
        </p:spPr>
        <p:txBody>
          <a:bodyPr spcFirstLastPara="1" wrap="square" lIns="91425" tIns="91425" rIns="91425" bIns="91425" anchor="t" anchorCtr="0">
            <a:noAutofit/>
          </a:bodyPr>
          <a:lstStyle/>
          <a:p>
            <a:pPr marL="0" lvl="0" indent="0" algn="l" rtl="0">
              <a:lnSpc>
                <a:spcPct val="122727"/>
              </a:lnSpc>
              <a:spcBef>
                <a:spcPts val="0"/>
              </a:spcBef>
              <a:spcAft>
                <a:spcPts val="0"/>
              </a:spcAft>
              <a:buClr>
                <a:schemeClr val="dk1"/>
              </a:buClr>
              <a:buSzPts val="1100"/>
              <a:buFont typeface="Arial"/>
              <a:buNone/>
            </a:pPr>
            <a:endParaRPr sz="1200">
              <a:solidFill>
                <a:schemeClr val="dk1"/>
              </a:solidFill>
              <a:highlight>
                <a:srgbClr val="FFFFFF"/>
              </a:highlight>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386" name="Google Shape;386;g63eac962a2_0_119"/>
          <p:cNvPicPr preferRelativeResize="0"/>
          <p:nvPr/>
        </p:nvPicPr>
        <p:blipFill rotWithShape="1">
          <a:blip r:embed="rId3">
            <a:alphaModFix/>
          </a:blip>
          <a:srcRect r="53872"/>
          <a:stretch/>
        </p:blipFill>
        <p:spPr>
          <a:xfrm>
            <a:off x="4518350" y="1653650"/>
            <a:ext cx="3975002" cy="42627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4"/>
          <p:cNvSpPr txBox="1">
            <a:spLocks noGrp="1"/>
          </p:cNvSpPr>
          <p:nvPr>
            <p:ph type="title"/>
          </p:nvPr>
        </p:nvSpPr>
        <p:spPr>
          <a:xfrm>
            <a:off x="241300" y="114300"/>
            <a:ext cx="8674100" cy="98583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Todo List Documentation</a:t>
            </a:r>
            <a:endParaRPr sz="2800" b="1">
              <a:solidFill>
                <a:srgbClr val="1D314E"/>
              </a:solidFill>
            </a:endParaRPr>
          </a:p>
        </p:txBody>
      </p:sp>
      <p:pic>
        <p:nvPicPr>
          <p:cNvPr id="103" name="Google Shape;103;p4"/>
          <p:cNvPicPr preferRelativeResize="0"/>
          <p:nvPr/>
        </p:nvPicPr>
        <p:blipFill>
          <a:blip r:embed="rId3">
            <a:alphaModFix/>
          </a:blip>
          <a:stretch>
            <a:fillRect/>
          </a:stretch>
        </p:blipFill>
        <p:spPr>
          <a:xfrm>
            <a:off x="4682725" y="1100154"/>
            <a:ext cx="3739000" cy="2377768"/>
          </a:xfrm>
          <a:prstGeom prst="rect">
            <a:avLst/>
          </a:prstGeom>
          <a:noFill/>
          <a:ln>
            <a:noFill/>
          </a:ln>
        </p:spPr>
      </p:pic>
      <p:sp>
        <p:nvSpPr>
          <p:cNvPr id="104" name="Google Shape;104;p4"/>
          <p:cNvSpPr txBox="1"/>
          <p:nvPr/>
        </p:nvSpPr>
        <p:spPr>
          <a:xfrm>
            <a:off x="400275" y="1134100"/>
            <a:ext cx="4194000" cy="5256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The phases were divided by the following:</a:t>
            </a:r>
            <a:endParaRPr/>
          </a:p>
          <a:p>
            <a:pPr marL="914400" lvl="1" indent="-317500" algn="l" rtl="0">
              <a:spcBef>
                <a:spcPts val="0"/>
              </a:spcBef>
              <a:spcAft>
                <a:spcPts val="0"/>
              </a:spcAft>
              <a:buSzPts val="1400"/>
              <a:buChar char="○"/>
            </a:pPr>
            <a:r>
              <a:rPr lang="en-US"/>
              <a:t>Plan + Implement different queries incrementally</a:t>
            </a:r>
            <a:endParaRPr/>
          </a:p>
          <a:p>
            <a:pPr marL="914400" lvl="1" indent="-317500" algn="l" rtl="0">
              <a:spcBef>
                <a:spcPts val="0"/>
              </a:spcBef>
              <a:spcAft>
                <a:spcPts val="0"/>
              </a:spcAft>
              <a:buSzPts val="1400"/>
              <a:buChar char="○"/>
            </a:pPr>
            <a:r>
              <a:rPr lang="en-US"/>
              <a:t>Creating our Project Word Template Document and Final SQL File with all 20 Queries</a:t>
            </a:r>
            <a:endParaRPr/>
          </a:p>
          <a:p>
            <a:pPr marL="914400" lvl="1" indent="-317500" algn="l" rtl="0">
              <a:spcBef>
                <a:spcPts val="0"/>
              </a:spcBef>
              <a:spcAft>
                <a:spcPts val="0"/>
              </a:spcAft>
              <a:buSzPts val="1400"/>
              <a:buChar char="○"/>
            </a:pPr>
            <a:r>
              <a:rPr lang="en-US"/>
              <a:t>Adding our 9 individual slides to the group presentation (3 top, 3 worst and 3 fixed queries)</a:t>
            </a:r>
            <a:endParaRPr/>
          </a:p>
          <a:p>
            <a:pPr marL="914400" lvl="1" indent="-317500" algn="l" rtl="0">
              <a:spcBef>
                <a:spcPts val="0"/>
              </a:spcBef>
              <a:spcAft>
                <a:spcPts val="0"/>
              </a:spcAft>
              <a:buSzPts val="1400"/>
              <a:buChar char="○"/>
            </a:pPr>
            <a:r>
              <a:rPr lang="en-US"/>
              <a:t>Creating our group presentation based on our powerpoint and jdbc execution</a:t>
            </a:r>
            <a:endParaRPr/>
          </a:p>
          <a:p>
            <a:pPr marL="914400" lvl="1" indent="-317500" algn="l" rtl="0">
              <a:spcBef>
                <a:spcPts val="0"/>
              </a:spcBef>
              <a:spcAft>
                <a:spcPts val="0"/>
              </a:spcAft>
              <a:buSzPts val="1400"/>
              <a:buChar char="○"/>
            </a:pPr>
            <a:r>
              <a:rPr lang="en-US"/>
              <a:t>Final file organization for submission</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The todo list for group members only changed if:</a:t>
            </a:r>
            <a:endParaRPr/>
          </a:p>
          <a:p>
            <a:pPr marL="914400" lvl="1" indent="-317500" algn="l" rtl="0">
              <a:spcBef>
                <a:spcPts val="0"/>
              </a:spcBef>
              <a:spcAft>
                <a:spcPts val="0"/>
              </a:spcAft>
              <a:buSzPts val="1400"/>
              <a:buChar char="○"/>
            </a:pPr>
            <a:r>
              <a:rPr lang="en-US"/>
              <a:t>A particular member had a additional responsibility (i.e. creating a java application for jdbc execution, slides on the powerpoint that were not based on individual efforts)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62481681c0_4_12"/>
          <p:cNvSpPr txBox="1">
            <a:spLocks noGrp="1"/>
          </p:cNvSpPr>
          <p:nvPr>
            <p:ph type="title"/>
          </p:nvPr>
        </p:nvSpPr>
        <p:spPr>
          <a:xfrm>
            <a:off x="241300" y="114300"/>
            <a:ext cx="8674200" cy="659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Top 3 Problems </a:t>
            </a:r>
            <a:endParaRPr sz="2800" b="1">
              <a:solidFill>
                <a:srgbClr val="1D314E"/>
              </a:solidFill>
            </a:endParaRPr>
          </a:p>
        </p:txBody>
      </p:sp>
      <p:sp>
        <p:nvSpPr>
          <p:cNvPr id="392" name="Google Shape;392;g62481681c0_4_12"/>
          <p:cNvSpPr txBox="1"/>
          <p:nvPr/>
        </p:nvSpPr>
        <p:spPr>
          <a:xfrm>
            <a:off x="365125" y="887425"/>
            <a:ext cx="3975000" cy="5536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rPr>
              <a:t>Group Member: Jianguo Jin</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Medium</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7:</a:t>
            </a:r>
            <a:r>
              <a:rPr lang="en-US" sz="1800"/>
              <a:t>How many kinds of products are supplied from each country?</a:t>
            </a:r>
            <a:endParaRPr sz="1800"/>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None/>
            </a:pPr>
            <a:r>
              <a:rPr lang="en-US" sz="1800" u="sng">
                <a:solidFill>
                  <a:schemeClr val="dk1"/>
                </a:solidFill>
              </a:rPr>
              <a:t>Why did I choose this problem for top rating?</a:t>
            </a:r>
            <a:endParaRPr sz="1800" u="sng">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Shows distribution of suppliercountry and amount of product from  every country</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Query: </a:t>
            </a:r>
            <a:endParaRPr sz="1800">
              <a:solidFill>
                <a:schemeClr val="dk1"/>
              </a:solidFill>
            </a:endParaRPr>
          </a:p>
          <a:p>
            <a:pPr marL="0" lvl="0" indent="0" algn="l" rtl="0">
              <a:lnSpc>
                <a:spcPct val="122727"/>
              </a:lnSpc>
              <a:spcBef>
                <a:spcPts val="0"/>
              </a:spcBef>
              <a:spcAft>
                <a:spcPts val="0"/>
              </a:spcAft>
              <a:buNone/>
            </a:pPr>
            <a:r>
              <a:rPr lang="en-US">
                <a:solidFill>
                  <a:srgbClr val="005AC2"/>
                </a:solidFill>
                <a:highlight>
                  <a:srgbClr val="FFFFFF"/>
                </a:highlight>
              </a:rPr>
              <a:t>SELECT</a:t>
            </a:r>
            <a:r>
              <a:rPr lang="en-US">
                <a:solidFill>
                  <a:schemeClr val="dk1"/>
                </a:solidFill>
                <a:highlight>
                  <a:srgbClr val="FFFFFF"/>
                </a:highlight>
              </a:rPr>
              <a:t> S.SupplierCountry, </a:t>
            </a:r>
            <a:r>
              <a:rPr lang="en-US">
                <a:solidFill>
                  <a:srgbClr val="E029C8"/>
                </a:solidFill>
                <a:highlight>
                  <a:srgbClr val="FFFFFF"/>
                </a:highlight>
              </a:rPr>
              <a:t>count</a:t>
            </a:r>
            <a:r>
              <a:rPr lang="en-US">
                <a:solidFill>
                  <a:schemeClr val="dk1"/>
                </a:solidFill>
                <a:highlight>
                  <a:srgbClr val="FFFFFF"/>
                </a:highlight>
              </a:rPr>
              <a:t> (P.ProductName)</a:t>
            </a:r>
            <a:endParaRPr>
              <a:solidFill>
                <a:schemeClr val="dk1"/>
              </a:solidFill>
              <a:highlight>
                <a:srgbClr val="FFFFFF"/>
              </a:highlight>
            </a:endParaRPr>
          </a:p>
          <a:p>
            <a:pPr marL="0" lvl="0" indent="0" algn="l" rtl="0">
              <a:lnSpc>
                <a:spcPct val="122727"/>
              </a:lnSpc>
              <a:spcBef>
                <a:spcPts val="0"/>
              </a:spcBef>
              <a:spcAft>
                <a:spcPts val="0"/>
              </a:spcAft>
              <a:buNone/>
            </a:pPr>
            <a:r>
              <a:rPr lang="en-US">
                <a:solidFill>
                  <a:srgbClr val="005AC2"/>
                </a:solidFill>
                <a:highlight>
                  <a:srgbClr val="FFFFFF"/>
                </a:highlight>
              </a:rPr>
              <a:t>from</a:t>
            </a:r>
            <a:r>
              <a:rPr lang="en-US">
                <a:solidFill>
                  <a:schemeClr val="dk1"/>
                </a:solidFill>
                <a:highlight>
                  <a:srgbClr val="FFFFFF"/>
                </a:highlight>
              </a:rPr>
              <a:t> Production.Product </a:t>
            </a:r>
            <a:r>
              <a:rPr lang="en-US">
                <a:solidFill>
                  <a:srgbClr val="005AC2"/>
                </a:solidFill>
                <a:highlight>
                  <a:srgbClr val="FFFFFF"/>
                </a:highlight>
              </a:rPr>
              <a:t>as</a:t>
            </a:r>
            <a:r>
              <a:rPr lang="en-US">
                <a:solidFill>
                  <a:schemeClr val="dk1"/>
                </a:solidFill>
                <a:highlight>
                  <a:srgbClr val="FFFFFF"/>
                </a:highlight>
              </a:rPr>
              <a:t> P</a:t>
            </a:r>
            <a:endParaRPr>
              <a:solidFill>
                <a:schemeClr val="dk1"/>
              </a:solidFill>
              <a:highlight>
                <a:srgbClr val="FFFFFF"/>
              </a:highlight>
            </a:endParaRPr>
          </a:p>
          <a:p>
            <a:pPr marL="0" lvl="0" indent="0" algn="l" rtl="0">
              <a:lnSpc>
                <a:spcPct val="122727"/>
              </a:lnSpc>
              <a:spcBef>
                <a:spcPts val="0"/>
              </a:spcBef>
              <a:spcAft>
                <a:spcPts val="0"/>
              </a:spcAft>
              <a:buNone/>
            </a:pPr>
            <a:r>
              <a:rPr lang="en-US">
                <a:solidFill>
                  <a:schemeClr val="dk1"/>
                </a:solidFill>
                <a:highlight>
                  <a:srgbClr val="FFFFFF"/>
                </a:highlight>
              </a:rPr>
              <a:t>    </a:t>
            </a:r>
            <a:r>
              <a:rPr lang="en-US">
                <a:solidFill>
                  <a:srgbClr val="005AC2"/>
                </a:solidFill>
                <a:highlight>
                  <a:srgbClr val="FFFFFF"/>
                </a:highlight>
              </a:rPr>
              <a:t>inner join</a:t>
            </a:r>
            <a:r>
              <a:rPr lang="en-US">
                <a:solidFill>
                  <a:schemeClr val="dk1"/>
                </a:solidFill>
                <a:highlight>
                  <a:srgbClr val="FFFFFF"/>
                </a:highlight>
              </a:rPr>
              <a:t> Production.Supplier </a:t>
            </a:r>
            <a:r>
              <a:rPr lang="en-US">
                <a:solidFill>
                  <a:srgbClr val="005AC2"/>
                </a:solidFill>
                <a:highlight>
                  <a:srgbClr val="FFFFFF"/>
                </a:highlight>
              </a:rPr>
              <a:t>as</a:t>
            </a:r>
            <a:r>
              <a:rPr lang="en-US">
                <a:solidFill>
                  <a:schemeClr val="dk1"/>
                </a:solidFill>
                <a:highlight>
                  <a:srgbClr val="FFFFFF"/>
                </a:highlight>
              </a:rPr>
              <a:t> S</a:t>
            </a:r>
            <a:endParaRPr>
              <a:solidFill>
                <a:schemeClr val="dk1"/>
              </a:solidFill>
              <a:highlight>
                <a:srgbClr val="FFFFFF"/>
              </a:highlight>
            </a:endParaRPr>
          </a:p>
          <a:p>
            <a:pPr marL="0" lvl="0" indent="0" algn="l" rtl="0">
              <a:lnSpc>
                <a:spcPct val="122727"/>
              </a:lnSpc>
              <a:spcBef>
                <a:spcPts val="0"/>
              </a:spcBef>
              <a:spcAft>
                <a:spcPts val="0"/>
              </a:spcAft>
              <a:buNone/>
            </a:pPr>
            <a:r>
              <a:rPr lang="en-US">
                <a:solidFill>
                  <a:schemeClr val="dk1"/>
                </a:solidFill>
                <a:highlight>
                  <a:srgbClr val="FFFFFF"/>
                </a:highlight>
              </a:rPr>
              <a:t>    </a:t>
            </a:r>
            <a:r>
              <a:rPr lang="en-US">
                <a:solidFill>
                  <a:srgbClr val="005AC2"/>
                </a:solidFill>
                <a:highlight>
                  <a:srgbClr val="FFFFFF"/>
                </a:highlight>
              </a:rPr>
              <a:t>on</a:t>
            </a:r>
            <a:r>
              <a:rPr lang="en-US">
                <a:solidFill>
                  <a:schemeClr val="dk1"/>
                </a:solidFill>
                <a:highlight>
                  <a:srgbClr val="FFFFFF"/>
                </a:highlight>
              </a:rPr>
              <a:t> P.SupplierId</a:t>
            </a:r>
            <a:r>
              <a:rPr lang="en-US">
                <a:solidFill>
                  <a:srgbClr val="777777"/>
                </a:solidFill>
                <a:highlight>
                  <a:srgbClr val="FFFFFF"/>
                </a:highlight>
              </a:rPr>
              <a:t>=</a:t>
            </a:r>
            <a:r>
              <a:rPr lang="en-US">
                <a:solidFill>
                  <a:schemeClr val="dk1"/>
                </a:solidFill>
                <a:highlight>
                  <a:srgbClr val="FFFFFF"/>
                </a:highlight>
              </a:rPr>
              <a:t> S.SupplierId</a:t>
            </a:r>
            <a:endParaRPr>
              <a:solidFill>
                <a:schemeClr val="dk1"/>
              </a:solidFill>
              <a:highlight>
                <a:srgbClr val="FFFFFF"/>
              </a:highlight>
            </a:endParaRPr>
          </a:p>
          <a:p>
            <a:pPr marL="0" lvl="0" indent="0" algn="l" rtl="0">
              <a:lnSpc>
                <a:spcPct val="122727"/>
              </a:lnSpc>
              <a:spcBef>
                <a:spcPts val="0"/>
              </a:spcBef>
              <a:spcAft>
                <a:spcPts val="0"/>
              </a:spcAft>
              <a:buNone/>
            </a:pPr>
            <a:r>
              <a:rPr lang="en-US">
                <a:solidFill>
                  <a:srgbClr val="005AC2"/>
                </a:solidFill>
                <a:highlight>
                  <a:srgbClr val="FFFFFF"/>
                </a:highlight>
              </a:rPr>
              <a:t>group by</a:t>
            </a:r>
            <a:r>
              <a:rPr lang="en-US">
                <a:solidFill>
                  <a:schemeClr val="dk1"/>
                </a:solidFill>
                <a:highlight>
                  <a:srgbClr val="FFFFFF"/>
                </a:highlight>
              </a:rPr>
              <a:t> S.SupplierCountry</a:t>
            </a:r>
            <a:endParaRPr>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393" name="Google Shape;393;g62481681c0_4_12"/>
          <p:cNvSpPr txBox="1"/>
          <p:nvPr/>
        </p:nvSpPr>
        <p:spPr>
          <a:xfrm>
            <a:off x="4594225" y="1058575"/>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394" name="Google Shape;394;g62481681c0_4_12"/>
          <p:cNvPicPr preferRelativeResize="0"/>
          <p:nvPr/>
        </p:nvPicPr>
        <p:blipFill rotWithShape="1">
          <a:blip r:embed="rId3">
            <a:alphaModFix/>
          </a:blip>
          <a:srcRect t="2337" r="71626" b="10440"/>
          <a:stretch/>
        </p:blipFill>
        <p:spPr>
          <a:xfrm>
            <a:off x="4760125" y="1662350"/>
            <a:ext cx="3034502" cy="46558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62481681c0_4_18"/>
          <p:cNvSpPr txBox="1">
            <a:spLocks noGrp="1"/>
          </p:cNvSpPr>
          <p:nvPr>
            <p:ph type="title"/>
          </p:nvPr>
        </p:nvSpPr>
        <p:spPr>
          <a:xfrm>
            <a:off x="241300" y="114300"/>
            <a:ext cx="8674200" cy="614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Top 3 Problems </a:t>
            </a:r>
            <a:endParaRPr sz="2800" b="1">
              <a:solidFill>
                <a:srgbClr val="1D314E"/>
              </a:solidFill>
            </a:endParaRPr>
          </a:p>
        </p:txBody>
      </p:sp>
      <p:sp>
        <p:nvSpPr>
          <p:cNvPr id="400" name="Google Shape;400;g62481681c0_4_18"/>
          <p:cNvSpPr txBox="1"/>
          <p:nvPr/>
        </p:nvSpPr>
        <p:spPr>
          <a:xfrm>
            <a:off x="241300" y="846075"/>
            <a:ext cx="3975000" cy="5184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rPr>
              <a:t>Group Member: Jianguo Jin</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Complex</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t>Problem 17: </a:t>
            </a:r>
            <a:r>
              <a:rPr lang="en-US" sz="1800">
                <a:solidFill>
                  <a:schemeClr val="dk1"/>
                </a:solidFill>
                <a:highlight>
                  <a:srgbClr val="FFFFFF"/>
                </a:highlight>
              </a:rPr>
              <a:t>Find CustomerID and compute total the customer spend every Quarter Year</a:t>
            </a:r>
            <a:endParaRPr sz="1800">
              <a:solidFill>
                <a:schemeClr val="dk1"/>
              </a:solidFill>
              <a:highlight>
                <a:srgbClr val="FFFFFF"/>
              </a:highlight>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None/>
            </a:pPr>
            <a:r>
              <a:rPr lang="en-US" sz="1800" u="sng">
                <a:solidFill>
                  <a:schemeClr val="dk1"/>
                </a:solidFill>
              </a:rPr>
              <a:t>Why did I choose this problem for top rating?</a:t>
            </a:r>
            <a:endParaRPr sz="1800" u="sng">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The custom scalar function helps to sort data</a:t>
            </a: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r>
              <a:rPr lang="en-US" sz="1800">
                <a:solidFill>
                  <a:schemeClr val="dk1"/>
                </a:solidFill>
                <a:latin typeface="Malgun Gothic"/>
                <a:ea typeface="Malgun Gothic"/>
                <a:cs typeface="Malgun Gothic"/>
                <a:sym typeface="Malgun Gothic"/>
              </a:rPr>
              <a:t>Output:</a:t>
            </a:r>
            <a:endParaRPr sz="1800">
              <a:solidFill>
                <a:schemeClr val="dk1"/>
              </a:solidFill>
              <a:latin typeface="Malgun Gothic"/>
              <a:ea typeface="Malgun Gothic"/>
              <a:cs typeface="Malgun Gothic"/>
              <a:sym typeface="Malgun Gothic"/>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401" name="Google Shape;401;g62481681c0_4_18"/>
          <p:cNvSpPr txBox="1"/>
          <p:nvPr/>
        </p:nvSpPr>
        <p:spPr>
          <a:xfrm>
            <a:off x="4594225" y="709575"/>
            <a:ext cx="4066800" cy="54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15000"/>
              </a:lnSpc>
              <a:spcBef>
                <a:spcPts val="0"/>
              </a:spcBef>
              <a:spcAft>
                <a:spcPts val="0"/>
              </a:spcAft>
              <a:buNone/>
            </a:pPr>
            <a:r>
              <a:rPr lang="en-US" sz="1100">
                <a:solidFill>
                  <a:srgbClr val="005AC2"/>
                </a:solidFill>
                <a:highlight>
                  <a:srgbClr val="FFFFFF"/>
                </a:highlight>
              </a:rPr>
              <a:t>CREATE</a:t>
            </a:r>
            <a:r>
              <a:rPr lang="en-US" sz="1100">
                <a:solidFill>
                  <a:schemeClr val="dk1"/>
                </a:solidFill>
                <a:highlight>
                  <a:srgbClr val="FFFFFF"/>
                </a:highlight>
              </a:rPr>
              <a:t> </a:t>
            </a:r>
            <a:r>
              <a:rPr lang="en-US" sz="1100">
                <a:solidFill>
                  <a:srgbClr val="005AC2"/>
                </a:solidFill>
                <a:highlight>
                  <a:srgbClr val="FFFFFF"/>
                </a:highlight>
              </a:rPr>
              <a:t>FUNCTION</a:t>
            </a:r>
            <a:r>
              <a:rPr lang="en-US" sz="1100">
                <a:solidFill>
                  <a:schemeClr val="dk1"/>
                </a:solidFill>
                <a:highlight>
                  <a:srgbClr val="FFFFFF"/>
                </a:highlight>
              </a:rPr>
              <a:t> dbo.FindCalendarYearQuarter (</a:t>
            </a:r>
            <a:r>
              <a:rPr lang="en-US" sz="1100">
                <a:solidFill>
                  <a:srgbClr val="7210AC"/>
                </a:solidFill>
                <a:highlight>
                  <a:srgbClr val="FFFFFF"/>
                </a:highlight>
              </a:rPr>
              <a:t>@mydate</a:t>
            </a:r>
            <a:r>
              <a:rPr lang="en-US" sz="1100">
                <a:solidFill>
                  <a:schemeClr val="dk1"/>
                </a:solidFill>
                <a:highlight>
                  <a:srgbClr val="FFFFFF"/>
                </a:highlight>
              </a:rPr>
              <a:t> </a:t>
            </a:r>
            <a:r>
              <a:rPr lang="en-US" sz="1100">
                <a:solidFill>
                  <a:srgbClr val="005AC2"/>
                </a:solidFill>
                <a:highlight>
                  <a:srgbClr val="FFFFFF"/>
                </a:highlight>
              </a:rPr>
              <a:t>date</a:t>
            </a:r>
            <a:r>
              <a:rPr lang="en-US" sz="1100">
                <a:solidFill>
                  <a:schemeClr val="dk1"/>
                </a:solidFill>
                <a:highlight>
                  <a:srgbClr val="FFFFFF"/>
                </a:highlight>
              </a:rPr>
              <a:t>)  </a:t>
            </a:r>
            <a:endParaRPr sz="1100">
              <a:solidFill>
                <a:schemeClr val="dk1"/>
              </a:solidFill>
              <a:highlight>
                <a:srgbClr val="FFFFFF"/>
              </a:highlight>
            </a:endParaRPr>
          </a:p>
          <a:p>
            <a:pPr marL="0" lvl="0" indent="0" algn="l" rtl="0">
              <a:lnSpc>
                <a:spcPct val="115000"/>
              </a:lnSpc>
              <a:spcBef>
                <a:spcPts val="0"/>
              </a:spcBef>
              <a:spcAft>
                <a:spcPts val="0"/>
              </a:spcAft>
              <a:buNone/>
            </a:pPr>
            <a:r>
              <a:rPr lang="en-US" sz="1100">
                <a:solidFill>
                  <a:srgbClr val="005AC2"/>
                </a:solidFill>
                <a:highlight>
                  <a:srgbClr val="FFFFFF"/>
                </a:highlight>
              </a:rPr>
              <a:t>RETURNS</a:t>
            </a:r>
            <a:r>
              <a:rPr lang="en-US" sz="1100">
                <a:solidFill>
                  <a:schemeClr val="dk1"/>
                </a:solidFill>
                <a:highlight>
                  <a:srgbClr val="FFFFFF"/>
                </a:highlight>
              </a:rPr>
              <a:t> </a:t>
            </a:r>
            <a:r>
              <a:rPr lang="en-US" sz="1100">
                <a:solidFill>
                  <a:srgbClr val="005AC2"/>
                </a:solidFill>
                <a:highlight>
                  <a:srgbClr val="FFFFFF"/>
                </a:highlight>
              </a:rPr>
              <a:t>NVARCHAR</a:t>
            </a:r>
            <a:r>
              <a:rPr lang="en-US" sz="1100">
                <a:solidFill>
                  <a:schemeClr val="dk1"/>
                </a:solidFill>
                <a:highlight>
                  <a:srgbClr val="FFFFFF"/>
                </a:highlight>
              </a:rPr>
              <a:t>(</a:t>
            </a:r>
            <a:r>
              <a:rPr lang="en-US" sz="1100">
                <a:solidFill>
                  <a:srgbClr val="D81111"/>
                </a:solidFill>
                <a:highlight>
                  <a:srgbClr val="FFFFFF"/>
                </a:highlight>
              </a:rPr>
              <a:t>20</a:t>
            </a:r>
            <a:r>
              <a:rPr lang="en-US" sz="1100">
                <a:solidFill>
                  <a:schemeClr val="dk1"/>
                </a:solidFill>
                <a:highlight>
                  <a:srgbClr val="FFFFFF"/>
                </a:highlight>
              </a:rPr>
              <a:t>)</a:t>
            </a:r>
            <a:endParaRPr sz="1100">
              <a:solidFill>
                <a:schemeClr val="dk1"/>
              </a:solidFill>
              <a:highlight>
                <a:srgbClr val="FFFFFF"/>
              </a:highlight>
            </a:endParaRPr>
          </a:p>
          <a:p>
            <a:pPr marL="0" lvl="0" indent="0" algn="l" rtl="0">
              <a:lnSpc>
                <a:spcPct val="115000"/>
              </a:lnSpc>
              <a:spcBef>
                <a:spcPts val="0"/>
              </a:spcBef>
              <a:spcAft>
                <a:spcPts val="0"/>
              </a:spcAft>
              <a:buNone/>
            </a:pPr>
            <a:r>
              <a:rPr lang="en-US" sz="1100">
                <a:solidFill>
                  <a:srgbClr val="005AC2"/>
                </a:solidFill>
                <a:highlight>
                  <a:srgbClr val="FFFFFF"/>
                </a:highlight>
              </a:rPr>
              <a:t>AS</a:t>
            </a:r>
            <a:r>
              <a:rPr lang="en-US" sz="1100">
                <a:solidFill>
                  <a:schemeClr val="dk1"/>
                </a:solidFill>
                <a:highlight>
                  <a:srgbClr val="FFFFFF"/>
                </a:highlight>
              </a:rPr>
              <a:t>  </a:t>
            </a:r>
            <a:endParaRPr sz="1100">
              <a:solidFill>
                <a:schemeClr val="dk1"/>
              </a:solidFill>
              <a:highlight>
                <a:srgbClr val="FFFFFF"/>
              </a:highlight>
            </a:endParaRPr>
          </a:p>
          <a:p>
            <a:pPr marL="0" lvl="0" indent="0" algn="l" rtl="0">
              <a:lnSpc>
                <a:spcPct val="115000"/>
              </a:lnSpc>
              <a:spcBef>
                <a:spcPts val="0"/>
              </a:spcBef>
              <a:spcAft>
                <a:spcPts val="0"/>
              </a:spcAft>
              <a:buNone/>
            </a:pPr>
            <a:r>
              <a:rPr lang="en-US" sz="1100">
                <a:solidFill>
                  <a:srgbClr val="005AC2"/>
                </a:solidFill>
                <a:highlight>
                  <a:srgbClr val="FFFFFF"/>
                </a:highlight>
              </a:rPr>
              <a:t>BEGIN</a:t>
            </a:r>
            <a:r>
              <a:rPr lang="en-US" sz="1100">
                <a:solidFill>
                  <a:schemeClr val="dk1"/>
                </a:solidFill>
                <a:highlight>
                  <a:srgbClr val="FFFFFF"/>
                </a:highlight>
              </a:rPr>
              <a:t>  </a:t>
            </a:r>
            <a:endParaRPr sz="1100">
              <a:solidFill>
                <a:schemeClr val="dk1"/>
              </a:solidFill>
              <a:highlight>
                <a:srgbClr val="FFFFFF"/>
              </a:highlight>
            </a:endParaRPr>
          </a:p>
          <a:p>
            <a:pPr marL="0" lvl="0" indent="0" algn="l" rtl="0">
              <a:lnSpc>
                <a:spcPct val="115000"/>
              </a:lnSpc>
              <a:spcBef>
                <a:spcPts val="0"/>
              </a:spcBef>
              <a:spcAft>
                <a:spcPts val="0"/>
              </a:spcAft>
              <a:buNone/>
            </a:pPr>
            <a:r>
              <a:rPr lang="en-US" sz="1100">
                <a:solidFill>
                  <a:schemeClr val="dk1"/>
                </a:solidFill>
                <a:highlight>
                  <a:srgbClr val="FFFFFF"/>
                </a:highlight>
              </a:rPr>
              <a:t>    </a:t>
            </a:r>
            <a:r>
              <a:rPr lang="en-US" sz="1100">
                <a:solidFill>
                  <a:srgbClr val="005AC2"/>
                </a:solidFill>
                <a:highlight>
                  <a:srgbClr val="FFFFFF"/>
                </a:highlight>
              </a:rPr>
              <a:t>DECLARE</a:t>
            </a:r>
            <a:r>
              <a:rPr lang="en-US" sz="1100">
                <a:solidFill>
                  <a:schemeClr val="dk1"/>
                </a:solidFill>
                <a:highlight>
                  <a:srgbClr val="FFFFFF"/>
                </a:highlight>
              </a:rPr>
              <a:t> </a:t>
            </a:r>
            <a:r>
              <a:rPr lang="en-US" sz="1100">
                <a:solidFill>
                  <a:srgbClr val="7210AC"/>
                </a:solidFill>
                <a:highlight>
                  <a:srgbClr val="FFFFFF"/>
                </a:highlight>
              </a:rPr>
              <a:t>@yyear</a:t>
            </a:r>
            <a:r>
              <a:rPr lang="en-US" sz="1100">
                <a:solidFill>
                  <a:schemeClr val="dk1"/>
                </a:solidFill>
                <a:highlight>
                  <a:srgbClr val="FFFFFF"/>
                </a:highlight>
              </a:rPr>
              <a:t> </a:t>
            </a:r>
            <a:r>
              <a:rPr lang="en-US" sz="1100">
                <a:solidFill>
                  <a:srgbClr val="005AC2"/>
                </a:solidFill>
                <a:highlight>
                  <a:srgbClr val="FFFFFF"/>
                </a:highlight>
              </a:rPr>
              <a:t>date</a:t>
            </a:r>
            <a:r>
              <a:rPr lang="en-US" sz="1100">
                <a:solidFill>
                  <a:schemeClr val="dk1"/>
                </a:solidFill>
                <a:highlight>
                  <a:srgbClr val="FFFFFF"/>
                </a:highlight>
              </a:rPr>
              <a:t>;</a:t>
            </a:r>
            <a:endParaRPr sz="1100">
              <a:solidFill>
                <a:schemeClr val="dk1"/>
              </a:solidFill>
              <a:highlight>
                <a:srgbClr val="FFFFFF"/>
              </a:highlight>
            </a:endParaRPr>
          </a:p>
          <a:p>
            <a:pPr marL="0" lvl="0" indent="0" algn="l" rtl="0">
              <a:lnSpc>
                <a:spcPct val="115000"/>
              </a:lnSpc>
              <a:spcBef>
                <a:spcPts val="0"/>
              </a:spcBef>
              <a:spcAft>
                <a:spcPts val="0"/>
              </a:spcAft>
              <a:buNone/>
            </a:pPr>
            <a:r>
              <a:rPr lang="en-US" sz="1100">
                <a:solidFill>
                  <a:schemeClr val="dk1"/>
                </a:solidFill>
                <a:highlight>
                  <a:srgbClr val="FFFFFF"/>
                </a:highlight>
              </a:rPr>
              <a:t>    </a:t>
            </a:r>
            <a:r>
              <a:rPr lang="en-US" sz="1100">
                <a:solidFill>
                  <a:srgbClr val="005AC2"/>
                </a:solidFill>
                <a:highlight>
                  <a:srgbClr val="FFFFFF"/>
                </a:highlight>
              </a:rPr>
              <a:t>declare</a:t>
            </a:r>
            <a:r>
              <a:rPr lang="en-US" sz="1100">
                <a:solidFill>
                  <a:schemeClr val="dk1"/>
                </a:solidFill>
                <a:highlight>
                  <a:srgbClr val="FFFFFF"/>
                </a:highlight>
              </a:rPr>
              <a:t> </a:t>
            </a:r>
            <a:r>
              <a:rPr lang="en-US" sz="1100">
                <a:solidFill>
                  <a:srgbClr val="7210AC"/>
                </a:solidFill>
                <a:highlight>
                  <a:srgbClr val="FFFFFF"/>
                </a:highlight>
              </a:rPr>
              <a:t>@r</a:t>
            </a:r>
            <a:r>
              <a:rPr lang="en-US" sz="1100">
                <a:solidFill>
                  <a:schemeClr val="dk1"/>
                </a:solidFill>
                <a:highlight>
                  <a:srgbClr val="FFFFFF"/>
                </a:highlight>
              </a:rPr>
              <a:t> </a:t>
            </a:r>
            <a:r>
              <a:rPr lang="en-US" sz="1100">
                <a:solidFill>
                  <a:srgbClr val="005AC2"/>
                </a:solidFill>
                <a:highlight>
                  <a:srgbClr val="FFFFFF"/>
                </a:highlight>
              </a:rPr>
              <a:t>NVARCHAR</a:t>
            </a:r>
            <a:r>
              <a:rPr lang="en-US" sz="1100">
                <a:solidFill>
                  <a:schemeClr val="dk1"/>
                </a:solidFill>
                <a:highlight>
                  <a:srgbClr val="FFFFFF"/>
                </a:highlight>
              </a:rPr>
              <a:t>(</a:t>
            </a:r>
            <a:r>
              <a:rPr lang="en-US" sz="1100">
                <a:solidFill>
                  <a:srgbClr val="D81111"/>
                </a:solidFill>
                <a:highlight>
                  <a:srgbClr val="FFFFFF"/>
                </a:highlight>
              </a:rPr>
              <a:t>15</a:t>
            </a:r>
            <a:r>
              <a:rPr lang="en-US" sz="1100">
                <a:solidFill>
                  <a:schemeClr val="dk1"/>
                </a:solidFill>
                <a:highlight>
                  <a:srgbClr val="FFFFFF"/>
                </a:highlight>
              </a:rPr>
              <a:t>);</a:t>
            </a:r>
            <a:endParaRPr sz="1100">
              <a:solidFill>
                <a:schemeClr val="dk1"/>
              </a:solidFill>
              <a:highlight>
                <a:srgbClr val="FFFFFF"/>
              </a:highlight>
            </a:endParaRPr>
          </a:p>
          <a:p>
            <a:pPr marL="0" lvl="0" indent="0" algn="l" rtl="0">
              <a:lnSpc>
                <a:spcPct val="115000"/>
              </a:lnSpc>
              <a:spcBef>
                <a:spcPts val="0"/>
              </a:spcBef>
              <a:spcAft>
                <a:spcPts val="0"/>
              </a:spcAft>
              <a:buNone/>
            </a:pPr>
            <a:r>
              <a:rPr lang="en-US" sz="1100">
                <a:solidFill>
                  <a:schemeClr val="dk1"/>
                </a:solidFill>
                <a:highlight>
                  <a:srgbClr val="FFFFFF"/>
                </a:highlight>
              </a:rPr>
              <a:t>      </a:t>
            </a:r>
            <a:r>
              <a:rPr lang="en-US" sz="1100">
                <a:solidFill>
                  <a:srgbClr val="005AC2"/>
                </a:solidFill>
                <a:highlight>
                  <a:srgbClr val="FFFFFF"/>
                </a:highlight>
              </a:rPr>
              <a:t>select</a:t>
            </a:r>
            <a:r>
              <a:rPr lang="en-US" sz="1100">
                <a:solidFill>
                  <a:schemeClr val="dk1"/>
                </a:solidFill>
                <a:highlight>
                  <a:srgbClr val="FFFFFF"/>
                </a:highlight>
              </a:rPr>
              <a:t> </a:t>
            </a:r>
            <a:r>
              <a:rPr lang="en-US" sz="1100">
                <a:solidFill>
                  <a:srgbClr val="7210AC"/>
                </a:solidFill>
                <a:highlight>
                  <a:srgbClr val="FFFFFF"/>
                </a:highlight>
              </a:rPr>
              <a:t>@r</a:t>
            </a:r>
            <a:r>
              <a:rPr lang="en-US" sz="1100">
                <a:solidFill>
                  <a:schemeClr val="dk1"/>
                </a:solidFill>
                <a:highlight>
                  <a:srgbClr val="FFFFFF"/>
                </a:highlight>
              </a:rPr>
              <a:t> </a:t>
            </a:r>
            <a:r>
              <a:rPr lang="en-US" sz="1100">
                <a:solidFill>
                  <a:srgbClr val="777777"/>
                </a:solidFill>
                <a:highlight>
                  <a:srgbClr val="FFFFFF"/>
                </a:highlight>
              </a:rPr>
              <a:t>=</a:t>
            </a:r>
            <a:r>
              <a:rPr lang="en-US" sz="1100">
                <a:solidFill>
                  <a:srgbClr val="005AC2"/>
                </a:solidFill>
                <a:highlight>
                  <a:srgbClr val="FFFFFF"/>
                </a:highlight>
              </a:rPr>
              <a:t>case</a:t>
            </a:r>
            <a:r>
              <a:rPr lang="en-US" sz="1100">
                <a:solidFill>
                  <a:schemeClr val="dk1"/>
                </a:solidFill>
                <a:highlight>
                  <a:srgbClr val="FFFFFF"/>
                </a:highlight>
              </a:rPr>
              <a:t> </a:t>
            </a:r>
            <a:r>
              <a:rPr lang="en-US" sz="1100">
                <a:solidFill>
                  <a:srgbClr val="005AC2"/>
                </a:solidFill>
                <a:highlight>
                  <a:srgbClr val="FFFFFF"/>
                </a:highlight>
              </a:rPr>
              <a:t>when</a:t>
            </a:r>
            <a:r>
              <a:rPr lang="en-US" sz="1100">
                <a:solidFill>
                  <a:schemeClr val="dk1"/>
                </a:solidFill>
                <a:highlight>
                  <a:srgbClr val="FFFFFF"/>
                </a:highlight>
              </a:rPr>
              <a:t> </a:t>
            </a:r>
            <a:r>
              <a:rPr lang="en-US" sz="1100">
                <a:solidFill>
                  <a:srgbClr val="E029C8"/>
                </a:solidFill>
                <a:highlight>
                  <a:srgbClr val="FFFFFF"/>
                </a:highlight>
              </a:rPr>
              <a:t>month</a:t>
            </a:r>
            <a:r>
              <a:rPr lang="en-US" sz="1100">
                <a:solidFill>
                  <a:schemeClr val="dk1"/>
                </a:solidFill>
                <a:highlight>
                  <a:srgbClr val="FFFFFF"/>
                </a:highlight>
              </a:rPr>
              <a:t>(</a:t>
            </a:r>
            <a:r>
              <a:rPr lang="en-US" sz="1100">
                <a:solidFill>
                  <a:srgbClr val="7210AC"/>
                </a:solidFill>
                <a:highlight>
                  <a:srgbClr val="FFFFFF"/>
                </a:highlight>
              </a:rPr>
              <a:t>@mydate</a:t>
            </a:r>
            <a:r>
              <a:rPr lang="en-US" sz="1100">
                <a:solidFill>
                  <a:schemeClr val="dk1"/>
                </a:solidFill>
                <a:highlight>
                  <a:srgbClr val="FFFFFF"/>
                </a:highlight>
              </a:rPr>
              <a:t>) </a:t>
            </a:r>
            <a:r>
              <a:rPr lang="en-US" sz="1100">
                <a:solidFill>
                  <a:srgbClr val="777777"/>
                </a:solidFill>
                <a:highlight>
                  <a:srgbClr val="FFFFFF"/>
                </a:highlight>
              </a:rPr>
              <a:t>&lt;=</a:t>
            </a:r>
            <a:r>
              <a:rPr lang="en-US" sz="1100">
                <a:solidFill>
                  <a:srgbClr val="D81111"/>
                </a:solidFill>
                <a:highlight>
                  <a:srgbClr val="FFFFFF"/>
                </a:highlight>
              </a:rPr>
              <a:t>3</a:t>
            </a:r>
            <a:r>
              <a:rPr lang="en-US" sz="1100">
                <a:solidFill>
                  <a:schemeClr val="dk1"/>
                </a:solidFill>
                <a:highlight>
                  <a:srgbClr val="FFFFFF"/>
                </a:highlight>
              </a:rPr>
              <a:t> </a:t>
            </a:r>
            <a:r>
              <a:rPr lang="en-US" sz="1100">
                <a:solidFill>
                  <a:srgbClr val="005AC2"/>
                </a:solidFill>
                <a:highlight>
                  <a:srgbClr val="FFFFFF"/>
                </a:highlight>
              </a:rPr>
              <a:t>then</a:t>
            </a:r>
            <a:r>
              <a:rPr lang="en-US" sz="1100">
                <a:solidFill>
                  <a:schemeClr val="dk1"/>
                </a:solidFill>
                <a:highlight>
                  <a:srgbClr val="FFFFFF"/>
                </a:highlight>
              </a:rPr>
              <a:t> </a:t>
            </a:r>
            <a:r>
              <a:rPr lang="en-US" sz="1100">
                <a:solidFill>
                  <a:srgbClr val="777777"/>
                </a:solidFill>
                <a:highlight>
                  <a:srgbClr val="FFFFFF"/>
                </a:highlight>
              </a:rPr>
              <a:t>'</a:t>
            </a:r>
            <a:r>
              <a:rPr lang="en-US" sz="1100">
                <a:solidFill>
                  <a:srgbClr val="D81111"/>
                </a:solidFill>
                <a:highlight>
                  <a:srgbClr val="FFFFFF"/>
                </a:highlight>
              </a:rPr>
              <a:t>-Quarter I'</a:t>
            </a:r>
            <a:endParaRPr sz="1100">
              <a:solidFill>
                <a:srgbClr val="D81111"/>
              </a:solidFill>
              <a:highlight>
                <a:srgbClr val="FFFFFF"/>
              </a:highlight>
            </a:endParaRPr>
          </a:p>
          <a:p>
            <a:pPr marL="0" lvl="0" indent="0" algn="l" rtl="0">
              <a:lnSpc>
                <a:spcPct val="115000"/>
              </a:lnSpc>
              <a:spcBef>
                <a:spcPts val="0"/>
              </a:spcBef>
              <a:spcAft>
                <a:spcPts val="0"/>
              </a:spcAft>
              <a:buNone/>
            </a:pPr>
            <a:r>
              <a:rPr lang="en-US" sz="1100">
                <a:solidFill>
                  <a:schemeClr val="dk1"/>
                </a:solidFill>
                <a:highlight>
                  <a:srgbClr val="FFFFFF"/>
                </a:highlight>
              </a:rPr>
              <a:t>                      </a:t>
            </a:r>
            <a:r>
              <a:rPr lang="en-US" sz="1100">
                <a:solidFill>
                  <a:srgbClr val="005AC2"/>
                </a:solidFill>
                <a:highlight>
                  <a:srgbClr val="FFFFFF"/>
                </a:highlight>
              </a:rPr>
              <a:t>when</a:t>
            </a:r>
            <a:r>
              <a:rPr lang="en-US" sz="1100">
                <a:solidFill>
                  <a:schemeClr val="dk1"/>
                </a:solidFill>
                <a:highlight>
                  <a:srgbClr val="FFFFFF"/>
                </a:highlight>
              </a:rPr>
              <a:t> </a:t>
            </a:r>
            <a:r>
              <a:rPr lang="en-US" sz="1100">
                <a:solidFill>
                  <a:srgbClr val="E029C8"/>
                </a:solidFill>
                <a:highlight>
                  <a:srgbClr val="FFFFFF"/>
                </a:highlight>
              </a:rPr>
              <a:t>month</a:t>
            </a:r>
            <a:r>
              <a:rPr lang="en-US" sz="1100">
                <a:solidFill>
                  <a:schemeClr val="dk1"/>
                </a:solidFill>
                <a:highlight>
                  <a:srgbClr val="FFFFFF"/>
                </a:highlight>
              </a:rPr>
              <a:t>(</a:t>
            </a:r>
            <a:r>
              <a:rPr lang="en-US" sz="1100">
                <a:solidFill>
                  <a:srgbClr val="7210AC"/>
                </a:solidFill>
                <a:highlight>
                  <a:srgbClr val="FFFFFF"/>
                </a:highlight>
              </a:rPr>
              <a:t>@mydate</a:t>
            </a:r>
            <a:r>
              <a:rPr lang="en-US" sz="1100">
                <a:solidFill>
                  <a:schemeClr val="dk1"/>
                </a:solidFill>
                <a:highlight>
                  <a:srgbClr val="FFFFFF"/>
                </a:highlight>
              </a:rPr>
              <a:t>) </a:t>
            </a:r>
            <a:r>
              <a:rPr lang="en-US" sz="1100">
                <a:solidFill>
                  <a:srgbClr val="777777"/>
                </a:solidFill>
                <a:highlight>
                  <a:srgbClr val="FFFFFF"/>
                </a:highlight>
              </a:rPr>
              <a:t>&lt;=</a:t>
            </a:r>
            <a:r>
              <a:rPr lang="en-US" sz="1100">
                <a:solidFill>
                  <a:srgbClr val="D81111"/>
                </a:solidFill>
                <a:highlight>
                  <a:srgbClr val="FFFFFF"/>
                </a:highlight>
              </a:rPr>
              <a:t>6</a:t>
            </a:r>
            <a:r>
              <a:rPr lang="en-US" sz="1100">
                <a:solidFill>
                  <a:schemeClr val="dk1"/>
                </a:solidFill>
                <a:highlight>
                  <a:srgbClr val="FFFFFF"/>
                </a:highlight>
              </a:rPr>
              <a:t> </a:t>
            </a:r>
            <a:r>
              <a:rPr lang="en-US" sz="1100">
                <a:solidFill>
                  <a:srgbClr val="005AC2"/>
                </a:solidFill>
                <a:highlight>
                  <a:srgbClr val="FFFFFF"/>
                </a:highlight>
              </a:rPr>
              <a:t>then</a:t>
            </a:r>
            <a:r>
              <a:rPr lang="en-US" sz="1100">
                <a:solidFill>
                  <a:schemeClr val="dk1"/>
                </a:solidFill>
                <a:highlight>
                  <a:srgbClr val="FFFFFF"/>
                </a:highlight>
              </a:rPr>
              <a:t> </a:t>
            </a:r>
            <a:r>
              <a:rPr lang="en-US" sz="1100">
                <a:solidFill>
                  <a:srgbClr val="777777"/>
                </a:solidFill>
                <a:highlight>
                  <a:srgbClr val="FFFFFF"/>
                </a:highlight>
              </a:rPr>
              <a:t>'</a:t>
            </a:r>
            <a:r>
              <a:rPr lang="en-US" sz="1100">
                <a:solidFill>
                  <a:srgbClr val="D81111"/>
                </a:solidFill>
                <a:highlight>
                  <a:srgbClr val="FFFFFF"/>
                </a:highlight>
              </a:rPr>
              <a:t>-Quarter II'</a:t>
            </a:r>
            <a:endParaRPr sz="1100">
              <a:solidFill>
                <a:srgbClr val="D81111"/>
              </a:solidFill>
              <a:highlight>
                <a:srgbClr val="FFFFFF"/>
              </a:highlight>
            </a:endParaRPr>
          </a:p>
          <a:p>
            <a:pPr marL="0" lvl="0" indent="0" algn="l" rtl="0">
              <a:lnSpc>
                <a:spcPct val="115000"/>
              </a:lnSpc>
              <a:spcBef>
                <a:spcPts val="0"/>
              </a:spcBef>
              <a:spcAft>
                <a:spcPts val="0"/>
              </a:spcAft>
              <a:buNone/>
            </a:pPr>
            <a:r>
              <a:rPr lang="en-US" sz="1100">
                <a:solidFill>
                  <a:schemeClr val="dk1"/>
                </a:solidFill>
                <a:highlight>
                  <a:srgbClr val="FFFFFF"/>
                </a:highlight>
              </a:rPr>
              <a:t>                      </a:t>
            </a:r>
            <a:r>
              <a:rPr lang="en-US" sz="1100">
                <a:solidFill>
                  <a:srgbClr val="005AC2"/>
                </a:solidFill>
                <a:highlight>
                  <a:srgbClr val="FFFFFF"/>
                </a:highlight>
              </a:rPr>
              <a:t>when</a:t>
            </a:r>
            <a:r>
              <a:rPr lang="en-US" sz="1100">
                <a:solidFill>
                  <a:schemeClr val="dk1"/>
                </a:solidFill>
                <a:highlight>
                  <a:srgbClr val="FFFFFF"/>
                </a:highlight>
              </a:rPr>
              <a:t> </a:t>
            </a:r>
            <a:r>
              <a:rPr lang="en-US" sz="1100">
                <a:solidFill>
                  <a:srgbClr val="E029C8"/>
                </a:solidFill>
                <a:highlight>
                  <a:srgbClr val="FFFFFF"/>
                </a:highlight>
              </a:rPr>
              <a:t>month</a:t>
            </a:r>
            <a:r>
              <a:rPr lang="en-US" sz="1100">
                <a:solidFill>
                  <a:schemeClr val="dk1"/>
                </a:solidFill>
                <a:highlight>
                  <a:srgbClr val="FFFFFF"/>
                </a:highlight>
              </a:rPr>
              <a:t>(</a:t>
            </a:r>
            <a:r>
              <a:rPr lang="en-US" sz="1100">
                <a:solidFill>
                  <a:srgbClr val="7210AC"/>
                </a:solidFill>
                <a:highlight>
                  <a:srgbClr val="FFFFFF"/>
                </a:highlight>
              </a:rPr>
              <a:t>@mydate</a:t>
            </a:r>
            <a:r>
              <a:rPr lang="en-US" sz="1100">
                <a:solidFill>
                  <a:schemeClr val="dk1"/>
                </a:solidFill>
                <a:highlight>
                  <a:srgbClr val="FFFFFF"/>
                </a:highlight>
              </a:rPr>
              <a:t>) </a:t>
            </a:r>
            <a:r>
              <a:rPr lang="en-US" sz="1100">
                <a:solidFill>
                  <a:srgbClr val="777777"/>
                </a:solidFill>
                <a:highlight>
                  <a:srgbClr val="FFFFFF"/>
                </a:highlight>
              </a:rPr>
              <a:t>&lt;=</a:t>
            </a:r>
            <a:r>
              <a:rPr lang="en-US" sz="1100">
                <a:solidFill>
                  <a:srgbClr val="D81111"/>
                </a:solidFill>
                <a:highlight>
                  <a:srgbClr val="FFFFFF"/>
                </a:highlight>
              </a:rPr>
              <a:t>9</a:t>
            </a:r>
            <a:r>
              <a:rPr lang="en-US" sz="1100">
                <a:solidFill>
                  <a:schemeClr val="dk1"/>
                </a:solidFill>
                <a:highlight>
                  <a:srgbClr val="FFFFFF"/>
                </a:highlight>
              </a:rPr>
              <a:t> </a:t>
            </a:r>
            <a:r>
              <a:rPr lang="en-US" sz="1100">
                <a:solidFill>
                  <a:srgbClr val="005AC2"/>
                </a:solidFill>
                <a:highlight>
                  <a:srgbClr val="FFFFFF"/>
                </a:highlight>
              </a:rPr>
              <a:t>then</a:t>
            </a:r>
            <a:r>
              <a:rPr lang="en-US" sz="1100">
                <a:solidFill>
                  <a:schemeClr val="dk1"/>
                </a:solidFill>
                <a:highlight>
                  <a:srgbClr val="FFFFFF"/>
                </a:highlight>
              </a:rPr>
              <a:t> </a:t>
            </a:r>
            <a:r>
              <a:rPr lang="en-US" sz="1100">
                <a:solidFill>
                  <a:srgbClr val="777777"/>
                </a:solidFill>
                <a:highlight>
                  <a:srgbClr val="FFFFFF"/>
                </a:highlight>
              </a:rPr>
              <a:t>'</a:t>
            </a:r>
            <a:r>
              <a:rPr lang="en-US" sz="1100">
                <a:solidFill>
                  <a:srgbClr val="D81111"/>
                </a:solidFill>
                <a:highlight>
                  <a:srgbClr val="FFFFFF"/>
                </a:highlight>
              </a:rPr>
              <a:t>-Quarter III'</a:t>
            </a:r>
            <a:endParaRPr sz="1100">
              <a:solidFill>
                <a:srgbClr val="D81111"/>
              </a:solidFill>
              <a:highlight>
                <a:srgbClr val="FFFFFF"/>
              </a:highlight>
            </a:endParaRPr>
          </a:p>
          <a:p>
            <a:pPr marL="0" lvl="0" indent="0" algn="l" rtl="0">
              <a:lnSpc>
                <a:spcPct val="115000"/>
              </a:lnSpc>
              <a:spcBef>
                <a:spcPts val="0"/>
              </a:spcBef>
              <a:spcAft>
                <a:spcPts val="0"/>
              </a:spcAft>
              <a:buNone/>
            </a:pPr>
            <a:r>
              <a:rPr lang="en-US" sz="1100">
                <a:solidFill>
                  <a:schemeClr val="dk1"/>
                </a:solidFill>
                <a:highlight>
                  <a:srgbClr val="FFFFFF"/>
                </a:highlight>
              </a:rPr>
              <a:t>                      </a:t>
            </a:r>
            <a:r>
              <a:rPr lang="en-US" sz="1100">
                <a:solidFill>
                  <a:srgbClr val="005AC2"/>
                </a:solidFill>
                <a:highlight>
                  <a:srgbClr val="FFFFFF"/>
                </a:highlight>
              </a:rPr>
              <a:t>else</a:t>
            </a:r>
            <a:r>
              <a:rPr lang="en-US" sz="1100">
                <a:solidFill>
                  <a:schemeClr val="dk1"/>
                </a:solidFill>
                <a:highlight>
                  <a:srgbClr val="FFFFFF"/>
                </a:highlight>
              </a:rPr>
              <a:t> </a:t>
            </a:r>
            <a:r>
              <a:rPr lang="en-US" sz="1100">
                <a:solidFill>
                  <a:srgbClr val="777777"/>
                </a:solidFill>
                <a:highlight>
                  <a:srgbClr val="FFFFFF"/>
                </a:highlight>
              </a:rPr>
              <a:t>'</a:t>
            </a:r>
            <a:r>
              <a:rPr lang="en-US" sz="1100">
                <a:solidFill>
                  <a:srgbClr val="D81111"/>
                </a:solidFill>
                <a:highlight>
                  <a:srgbClr val="FFFFFF"/>
                </a:highlight>
              </a:rPr>
              <a:t>-Quarter IV'</a:t>
            </a:r>
            <a:endParaRPr sz="1100">
              <a:solidFill>
                <a:srgbClr val="D81111"/>
              </a:solidFill>
              <a:highlight>
                <a:srgbClr val="FFFFFF"/>
              </a:highlight>
            </a:endParaRPr>
          </a:p>
          <a:p>
            <a:pPr marL="0" lvl="0" indent="0" algn="l" rtl="0">
              <a:lnSpc>
                <a:spcPct val="115000"/>
              </a:lnSpc>
              <a:spcBef>
                <a:spcPts val="0"/>
              </a:spcBef>
              <a:spcAft>
                <a:spcPts val="0"/>
              </a:spcAft>
              <a:buNone/>
            </a:pPr>
            <a:r>
              <a:rPr lang="en-US" sz="1100">
                <a:solidFill>
                  <a:schemeClr val="dk1"/>
                </a:solidFill>
                <a:highlight>
                  <a:srgbClr val="FFFFFF"/>
                </a:highlight>
              </a:rPr>
              <a:t>    </a:t>
            </a:r>
            <a:r>
              <a:rPr lang="en-US" sz="1100">
                <a:solidFill>
                  <a:srgbClr val="005AC2"/>
                </a:solidFill>
                <a:highlight>
                  <a:srgbClr val="FFFFFF"/>
                </a:highlight>
              </a:rPr>
              <a:t>END</a:t>
            </a:r>
            <a:r>
              <a:rPr lang="en-US" sz="1100">
                <a:solidFill>
                  <a:schemeClr val="dk1"/>
                </a:solidFill>
                <a:highlight>
                  <a:srgbClr val="FFFFFF"/>
                </a:highlight>
              </a:rPr>
              <a:t>  </a:t>
            </a:r>
            <a:endParaRPr sz="1100">
              <a:solidFill>
                <a:schemeClr val="dk1"/>
              </a:solidFill>
              <a:highlight>
                <a:srgbClr val="FFFFFF"/>
              </a:highlight>
            </a:endParaRPr>
          </a:p>
          <a:p>
            <a:pPr marL="0" lvl="0" indent="0" algn="l" rtl="0">
              <a:lnSpc>
                <a:spcPct val="115000"/>
              </a:lnSpc>
              <a:spcBef>
                <a:spcPts val="0"/>
              </a:spcBef>
              <a:spcAft>
                <a:spcPts val="0"/>
              </a:spcAft>
              <a:buNone/>
            </a:pPr>
            <a:r>
              <a:rPr lang="en-US" sz="1100">
                <a:solidFill>
                  <a:srgbClr val="005AC2"/>
                </a:solidFill>
                <a:highlight>
                  <a:srgbClr val="FFFFFF"/>
                </a:highlight>
              </a:rPr>
              <a:t>RETURN</a:t>
            </a:r>
            <a:r>
              <a:rPr lang="en-US" sz="1100">
                <a:solidFill>
                  <a:schemeClr val="dk1"/>
                </a:solidFill>
                <a:highlight>
                  <a:srgbClr val="FFFFFF"/>
                </a:highlight>
              </a:rPr>
              <a:t> </a:t>
            </a:r>
            <a:r>
              <a:rPr lang="en-US" sz="1100">
                <a:solidFill>
                  <a:srgbClr val="E029C8"/>
                </a:solidFill>
                <a:highlight>
                  <a:srgbClr val="FFFFFF"/>
                </a:highlight>
              </a:rPr>
              <a:t>concat</a:t>
            </a:r>
            <a:r>
              <a:rPr lang="en-US" sz="1100">
                <a:solidFill>
                  <a:schemeClr val="dk1"/>
                </a:solidFill>
                <a:highlight>
                  <a:srgbClr val="FFFFFF"/>
                </a:highlight>
              </a:rPr>
              <a:t>(</a:t>
            </a:r>
            <a:r>
              <a:rPr lang="en-US" sz="1100">
                <a:solidFill>
                  <a:srgbClr val="E029C8"/>
                </a:solidFill>
                <a:highlight>
                  <a:srgbClr val="FFFFFF"/>
                </a:highlight>
              </a:rPr>
              <a:t>year</a:t>
            </a:r>
            <a:r>
              <a:rPr lang="en-US" sz="1100">
                <a:solidFill>
                  <a:schemeClr val="dk1"/>
                </a:solidFill>
                <a:highlight>
                  <a:srgbClr val="FFFFFF"/>
                </a:highlight>
              </a:rPr>
              <a:t>(</a:t>
            </a:r>
            <a:r>
              <a:rPr lang="en-US" sz="1100">
                <a:solidFill>
                  <a:srgbClr val="7210AC"/>
                </a:solidFill>
                <a:highlight>
                  <a:srgbClr val="FFFFFF"/>
                </a:highlight>
              </a:rPr>
              <a:t>@mydate</a:t>
            </a:r>
            <a:r>
              <a:rPr lang="en-US" sz="1100">
                <a:solidFill>
                  <a:schemeClr val="dk1"/>
                </a:solidFill>
                <a:highlight>
                  <a:srgbClr val="FFFFFF"/>
                </a:highlight>
              </a:rPr>
              <a:t>), </a:t>
            </a:r>
            <a:r>
              <a:rPr lang="en-US" sz="1100">
                <a:solidFill>
                  <a:srgbClr val="7210AC"/>
                </a:solidFill>
                <a:highlight>
                  <a:srgbClr val="FFFFFF"/>
                </a:highlight>
              </a:rPr>
              <a:t>@r</a:t>
            </a:r>
            <a:r>
              <a:rPr lang="en-US" sz="1100">
                <a:solidFill>
                  <a:schemeClr val="dk1"/>
                </a:solidFill>
                <a:highlight>
                  <a:srgbClr val="FFFFFF"/>
                </a:highlight>
              </a:rPr>
              <a:t>)</a:t>
            </a:r>
            <a:endParaRPr sz="1100">
              <a:solidFill>
                <a:schemeClr val="dk1"/>
              </a:solidFill>
              <a:highlight>
                <a:srgbClr val="FFFFFF"/>
              </a:highlight>
            </a:endParaRPr>
          </a:p>
          <a:p>
            <a:pPr marL="0" lvl="0" indent="0" algn="l" rtl="0">
              <a:lnSpc>
                <a:spcPct val="115000"/>
              </a:lnSpc>
              <a:spcBef>
                <a:spcPts val="0"/>
              </a:spcBef>
              <a:spcAft>
                <a:spcPts val="0"/>
              </a:spcAft>
              <a:buNone/>
            </a:pPr>
            <a:r>
              <a:rPr lang="en-US" sz="1100">
                <a:solidFill>
                  <a:srgbClr val="005AC2"/>
                </a:solidFill>
                <a:highlight>
                  <a:srgbClr val="FFFFFF"/>
                </a:highlight>
              </a:rPr>
              <a:t>END</a:t>
            </a:r>
            <a:r>
              <a:rPr lang="en-US" sz="1100">
                <a:solidFill>
                  <a:schemeClr val="dk1"/>
                </a:solidFill>
                <a:highlight>
                  <a:srgbClr val="FFFFFF"/>
                </a:highlight>
              </a:rPr>
              <a:t>;</a:t>
            </a:r>
            <a:endParaRPr sz="1100">
              <a:solidFill>
                <a:schemeClr val="dk1"/>
              </a:solidFill>
              <a:highlight>
                <a:srgbClr val="FFFFFF"/>
              </a:highlight>
            </a:endParaRPr>
          </a:p>
          <a:p>
            <a:pPr marL="0" lvl="0" indent="0" algn="l" rtl="0">
              <a:lnSpc>
                <a:spcPct val="115000"/>
              </a:lnSpc>
              <a:spcBef>
                <a:spcPts val="0"/>
              </a:spcBef>
              <a:spcAft>
                <a:spcPts val="0"/>
              </a:spcAft>
              <a:buNone/>
            </a:pPr>
            <a:r>
              <a:rPr lang="en-US" sz="1100">
                <a:solidFill>
                  <a:srgbClr val="005AC2"/>
                </a:solidFill>
                <a:highlight>
                  <a:srgbClr val="FFFFFF"/>
                </a:highlight>
              </a:rPr>
              <a:t>select</a:t>
            </a:r>
            <a:r>
              <a:rPr lang="en-US" sz="1100">
                <a:solidFill>
                  <a:schemeClr val="dk1"/>
                </a:solidFill>
                <a:highlight>
                  <a:srgbClr val="FFFFFF"/>
                </a:highlight>
              </a:rPr>
              <a:t> I.CustomerID,dbo.FindCalendarYearQuarter(O.OrderDate) </a:t>
            </a:r>
            <a:r>
              <a:rPr lang="en-US" sz="1100">
                <a:solidFill>
                  <a:srgbClr val="005AC2"/>
                </a:solidFill>
                <a:highlight>
                  <a:srgbClr val="FFFFFF"/>
                </a:highlight>
              </a:rPr>
              <a:t>as</a:t>
            </a:r>
            <a:r>
              <a:rPr lang="en-US" sz="1100">
                <a:solidFill>
                  <a:schemeClr val="dk1"/>
                </a:solidFill>
                <a:highlight>
                  <a:srgbClr val="FFFFFF"/>
                </a:highlight>
              </a:rPr>
              <a:t> CalendarYearQuarter , </a:t>
            </a:r>
            <a:r>
              <a:rPr lang="en-US" sz="1100">
                <a:solidFill>
                  <a:srgbClr val="E029C8"/>
                </a:solidFill>
                <a:highlight>
                  <a:srgbClr val="FFFFFF"/>
                </a:highlight>
              </a:rPr>
              <a:t>sum</a:t>
            </a:r>
            <a:r>
              <a:rPr lang="en-US" sz="1100">
                <a:solidFill>
                  <a:schemeClr val="dk1"/>
                </a:solidFill>
                <a:highlight>
                  <a:srgbClr val="FFFFFF"/>
                </a:highlight>
              </a:rPr>
              <a:t>(OL.UnitPrice</a:t>
            </a:r>
            <a:r>
              <a:rPr lang="en-US" sz="1100">
                <a:solidFill>
                  <a:srgbClr val="777777"/>
                </a:solidFill>
                <a:highlight>
                  <a:srgbClr val="FFFFFF"/>
                </a:highlight>
              </a:rPr>
              <a:t>*</a:t>
            </a:r>
            <a:r>
              <a:rPr lang="en-US" sz="1100">
                <a:solidFill>
                  <a:schemeClr val="dk1"/>
                </a:solidFill>
                <a:highlight>
                  <a:srgbClr val="FFFFFF"/>
                </a:highlight>
              </a:rPr>
              <a:t>OL.Quantity) </a:t>
            </a:r>
            <a:r>
              <a:rPr lang="en-US" sz="1100">
                <a:solidFill>
                  <a:srgbClr val="005AC2"/>
                </a:solidFill>
                <a:highlight>
                  <a:srgbClr val="FFFFFF"/>
                </a:highlight>
              </a:rPr>
              <a:t>as</a:t>
            </a:r>
            <a:r>
              <a:rPr lang="en-US" sz="1100">
                <a:solidFill>
                  <a:schemeClr val="dk1"/>
                </a:solidFill>
                <a:highlight>
                  <a:srgbClr val="FFFFFF"/>
                </a:highlight>
              </a:rPr>
              <a:t> Total</a:t>
            </a:r>
            <a:endParaRPr sz="1100">
              <a:solidFill>
                <a:schemeClr val="dk1"/>
              </a:solidFill>
              <a:highlight>
                <a:srgbClr val="FFFFFF"/>
              </a:highlight>
            </a:endParaRPr>
          </a:p>
          <a:p>
            <a:pPr marL="0" lvl="0" indent="0" algn="l" rtl="0">
              <a:lnSpc>
                <a:spcPct val="115000"/>
              </a:lnSpc>
              <a:spcBef>
                <a:spcPts val="0"/>
              </a:spcBef>
              <a:spcAft>
                <a:spcPts val="0"/>
              </a:spcAft>
              <a:buNone/>
            </a:pPr>
            <a:r>
              <a:rPr lang="en-US" sz="1100">
                <a:solidFill>
                  <a:srgbClr val="005AC2"/>
                </a:solidFill>
                <a:highlight>
                  <a:srgbClr val="FFFFFF"/>
                </a:highlight>
              </a:rPr>
              <a:t>from</a:t>
            </a:r>
            <a:r>
              <a:rPr lang="en-US" sz="1100">
                <a:solidFill>
                  <a:schemeClr val="dk1"/>
                </a:solidFill>
                <a:highlight>
                  <a:srgbClr val="FFFFFF"/>
                </a:highlight>
              </a:rPr>
              <a:t> Sales.Orders </a:t>
            </a:r>
            <a:r>
              <a:rPr lang="en-US" sz="1100">
                <a:solidFill>
                  <a:srgbClr val="005AC2"/>
                </a:solidFill>
                <a:highlight>
                  <a:srgbClr val="FFFFFF"/>
                </a:highlight>
              </a:rPr>
              <a:t>as</a:t>
            </a:r>
            <a:r>
              <a:rPr lang="en-US" sz="1100">
                <a:solidFill>
                  <a:schemeClr val="dk1"/>
                </a:solidFill>
                <a:highlight>
                  <a:srgbClr val="FFFFFF"/>
                </a:highlight>
              </a:rPr>
              <a:t> O</a:t>
            </a:r>
            <a:endParaRPr sz="1100">
              <a:solidFill>
                <a:schemeClr val="dk1"/>
              </a:solidFill>
              <a:highlight>
                <a:srgbClr val="FFFFFF"/>
              </a:highlight>
            </a:endParaRPr>
          </a:p>
          <a:p>
            <a:pPr marL="0" lvl="0" indent="0" algn="l" rtl="0">
              <a:lnSpc>
                <a:spcPct val="115000"/>
              </a:lnSpc>
              <a:spcBef>
                <a:spcPts val="0"/>
              </a:spcBef>
              <a:spcAft>
                <a:spcPts val="0"/>
              </a:spcAft>
              <a:buNone/>
            </a:pPr>
            <a:r>
              <a:rPr lang="en-US" sz="1100">
                <a:solidFill>
                  <a:srgbClr val="005AC2"/>
                </a:solidFill>
                <a:highlight>
                  <a:srgbClr val="FFFFFF"/>
                </a:highlight>
              </a:rPr>
              <a:t>  inner join</a:t>
            </a:r>
            <a:r>
              <a:rPr lang="en-US" sz="1100">
                <a:solidFill>
                  <a:schemeClr val="dk1"/>
                </a:solidFill>
                <a:highlight>
                  <a:srgbClr val="FFFFFF"/>
                </a:highlight>
              </a:rPr>
              <a:t> Sales.OrderLines </a:t>
            </a:r>
            <a:r>
              <a:rPr lang="en-US" sz="1100">
                <a:solidFill>
                  <a:srgbClr val="005AC2"/>
                </a:solidFill>
                <a:highlight>
                  <a:srgbClr val="FFFFFF"/>
                </a:highlight>
              </a:rPr>
              <a:t>as</a:t>
            </a:r>
            <a:r>
              <a:rPr lang="en-US" sz="1100">
                <a:solidFill>
                  <a:schemeClr val="dk1"/>
                </a:solidFill>
                <a:highlight>
                  <a:srgbClr val="FFFFFF"/>
                </a:highlight>
              </a:rPr>
              <a:t> OL</a:t>
            </a:r>
            <a:endParaRPr sz="1100">
              <a:solidFill>
                <a:schemeClr val="dk1"/>
              </a:solidFill>
              <a:highlight>
                <a:srgbClr val="FFFFFF"/>
              </a:highlight>
            </a:endParaRPr>
          </a:p>
          <a:p>
            <a:pPr marL="0" lvl="0" indent="0" algn="l" rtl="0">
              <a:lnSpc>
                <a:spcPct val="115000"/>
              </a:lnSpc>
              <a:spcBef>
                <a:spcPts val="0"/>
              </a:spcBef>
              <a:spcAft>
                <a:spcPts val="0"/>
              </a:spcAft>
              <a:buNone/>
            </a:pPr>
            <a:r>
              <a:rPr lang="en-US" sz="1100">
                <a:solidFill>
                  <a:srgbClr val="005AC2"/>
                </a:solidFill>
                <a:highlight>
                  <a:srgbClr val="FFFFFF"/>
                </a:highlight>
              </a:rPr>
              <a:t>  on</a:t>
            </a:r>
            <a:r>
              <a:rPr lang="en-US" sz="1100">
                <a:solidFill>
                  <a:schemeClr val="dk1"/>
                </a:solidFill>
                <a:highlight>
                  <a:srgbClr val="FFFFFF"/>
                </a:highlight>
              </a:rPr>
              <a:t> O.OrderID</a:t>
            </a:r>
            <a:r>
              <a:rPr lang="en-US" sz="1100">
                <a:solidFill>
                  <a:srgbClr val="777777"/>
                </a:solidFill>
                <a:highlight>
                  <a:srgbClr val="FFFFFF"/>
                </a:highlight>
              </a:rPr>
              <a:t>=</a:t>
            </a:r>
            <a:r>
              <a:rPr lang="en-US" sz="1100">
                <a:solidFill>
                  <a:schemeClr val="dk1"/>
                </a:solidFill>
                <a:highlight>
                  <a:srgbClr val="FFFFFF"/>
                </a:highlight>
              </a:rPr>
              <a:t> OL.OrderID</a:t>
            </a:r>
            <a:endParaRPr sz="1100">
              <a:solidFill>
                <a:schemeClr val="dk1"/>
              </a:solidFill>
              <a:highlight>
                <a:srgbClr val="FFFFFF"/>
              </a:highlight>
            </a:endParaRPr>
          </a:p>
          <a:p>
            <a:pPr marL="0" lvl="0" indent="0" algn="l" rtl="0">
              <a:lnSpc>
                <a:spcPct val="115000"/>
              </a:lnSpc>
              <a:spcBef>
                <a:spcPts val="0"/>
              </a:spcBef>
              <a:spcAft>
                <a:spcPts val="0"/>
              </a:spcAft>
              <a:buNone/>
            </a:pPr>
            <a:r>
              <a:rPr lang="en-US" sz="1100">
                <a:solidFill>
                  <a:srgbClr val="005AC2"/>
                </a:solidFill>
                <a:highlight>
                  <a:srgbClr val="FFFFFF"/>
                </a:highlight>
              </a:rPr>
              <a:t>  inner join</a:t>
            </a:r>
            <a:r>
              <a:rPr lang="en-US" sz="1100">
                <a:solidFill>
                  <a:schemeClr val="dk1"/>
                </a:solidFill>
                <a:highlight>
                  <a:srgbClr val="FFFFFF"/>
                </a:highlight>
              </a:rPr>
              <a:t> Sales.Invoices </a:t>
            </a:r>
            <a:r>
              <a:rPr lang="en-US" sz="1100">
                <a:solidFill>
                  <a:srgbClr val="005AC2"/>
                </a:solidFill>
                <a:highlight>
                  <a:srgbClr val="FFFFFF"/>
                </a:highlight>
              </a:rPr>
              <a:t>as</a:t>
            </a:r>
            <a:r>
              <a:rPr lang="en-US" sz="1100">
                <a:solidFill>
                  <a:schemeClr val="dk1"/>
                </a:solidFill>
                <a:highlight>
                  <a:srgbClr val="FFFFFF"/>
                </a:highlight>
              </a:rPr>
              <a:t> I</a:t>
            </a:r>
            <a:endParaRPr sz="1100">
              <a:solidFill>
                <a:schemeClr val="dk1"/>
              </a:solidFill>
              <a:highlight>
                <a:srgbClr val="FFFFFF"/>
              </a:highlight>
            </a:endParaRPr>
          </a:p>
          <a:p>
            <a:pPr marL="0" lvl="0" indent="0" algn="l" rtl="0">
              <a:lnSpc>
                <a:spcPct val="115000"/>
              </a:lnSpc>
              <a:spcBef>
                <a:spcPts val="0"/>
              </a:spcBef>
              <a:spcAft>
                <a:spcPts val="0"/>
              </a:spcAft>
              <a:buNone/>
            </a:pPr>
            <a:r>
              <a:rPr lang="en-US" sz="1100">
                <a:solidFill>
                  <a:srgbClr val="005AC2"/>
                </a:solidFill>
                <a:highlight>
                  <a:srgbClr val="FFFFFF"/>
                </a:highlight>
              </a:rPr>
              <a:t>  on</a:t>
            </a:r>
            <a:r>
              <a:rPr lang="en-US" sz="1100">
                <a:solidFill>
                  <a:schemeClr val="dk1"/>
                </a:solidFill>
                <a:highlight>
                  <a:srgbClr val="FFFFFF"/>
                </a:highlight>
              </a:rPr>
              <a:t> O.OrderID</a:t>
            </a:r>
            <a:r>
              <a:rPr lang="en-US" sz="1100">
                <a:solidFill>
                  <a:srgbClr val="777777"/>
                </a:solidFill>
                <a:highlight>
                  <a:srgbClr val="FFFFFF"/>
                </a:highlight>
              </a:rPr>
              <a:t>=</a:t>
            </a:r>
            <a:r>
              <a:rPr lang="en-US" sz="1100">
                <a:solidFill>
                  <a:schemeClr val="dk1"/>
                </a:solidFill>
                <a:highlight>
                  <a:srgbClr val="FFFFFF"/>
                </a:highlight>
              </a:rPr>
              <a:t>I.OrderID</a:t>
            </a:r>
            <a:endParaRPr sz="1100">
              <a:solidFill>
                <a:schemeClr val="dk1"/>
              </a:solidFill>
              <a:highlight>
                <a:srgbClr val="FFFFFF"/>
              </a:highlight>
            </a:endParaRPr>
          </a:p>
          <a:p>
            <a:pPr marL="0" lvl="0" indent="0" algn="l" rtl="0">
              <a:lnSpc>
                <a:spcPct val="115000"/>
              </a:lnSpc>
              <a:spcBef>
                <a:spcPts val="0"/>
              </a:spcBef>
              <a:spcAft>
                <a:spcPts val="0"/>
              </a:spcAft>
              <a:buNone/>
            </a:pPr>
            <a:r>
              <a:rPr lang="en-US" sz="1100">
                <a:solidFill>
                  <a:srgbClr val="005AC2"/>
                </a:solidFill>
                <a:highlight>
                  <a:srgbClr val="FFFFFF"/>
                </a:highlight>
              </a:rPr>
              <a:t>group by</a:t>
            </a:r>
            <a:r>
              <a:rPr lang="en-US" sz="1100">
                <a:solidFill>
                  <a:schemeClr val="dk1"/>
                </a:solidFill>
                <a:highlight>
                  <a:srgbClr val="FFFFFF"/>
                </a:highlight>
              </a:rPr>
              <a:t> dbo.FindCalendarYearQuarter(O.OrderDate),I.CustomerID</a:t>
            </a:r>
            <a:endParaRPr sz="1100">
              <a:solidFill>
                <a:schemeClr val="dk1"/>
              </a:solidFill>
              <a:highlight>
                <a:srgbClr val="FFFFFF"/>
              </a:highlight>
            </a:endParaRPr>
          </a:p>
          <a:p>
            <a:pPr marL="0" lvl="0" indent="0" algn="l" rtl="0">
              <a:lnSpc>
                <a:spcPct val="115000"/>
              </a:lnSpc>
              <a:spcBef>
                <a:spcPts val="0"/>
              </a:spcBef>
              <a:spcAft>
                <a:spcPts val="0"/>
              </a:spcAft>
              <a:buNone/>
            </a:pPr>
            <a:r>
              <a:rPr lang="en-US" sz="1100">
                <a:solidFill>
                  <a:srgbClr val="005AC2"/>
                </a:solidFill>
                <a:highlight>
                  <a:srgbClr val="FFFFFF"/>
                </a:highlight>
              </a:rPr>
              <a:t>order by</a:t>
            </a:r>
            <a:r>
              <a:rPr lang="en-US" sz="1100">
                <a:solidFill>
                  <a:schemeClr val="dk1"/>
                </a:solidFill>
                <a:highlight>
                  <a:srgbClr val="FFFFFF"/>
                </a:highlight>
              </a:rPr>
              <a:t> I.CustomerID</a:t>
            </a:r>
            <a:endParaRPr sz="1100">
              <a:solidFill>
                <a:schemeClr val="dk1"/>
              </a:solidFill>
              <a:highlight>
                <a:srgbClr val="FFFFFF"/>
              </a:highlight>
            </a:endParaRPr>
          </a:p>
          <a:p>
            <a:pPr marL="0" lvl="0" indent="0" algn="l" rtl="0">
              <a:lnSpc>
                <a:spcPct val="122727"/>
              </a:lnSpc>
              <a:spcBef>
                <a:spcPts val="0"/>
              </a:spcBef>
              <a:spcAft>
                <a:spcPts val="0"/>
              </a:spcAft>
              <a:buClr>
                <a:schemeClr val="dk1"/>
              </a:buClr>
              <a:buSzPts val="1100"/>
              <a:buFont typeface="Arial"/>
              <a:buNone/>
            </a:pPr>
            <a:endParaRPr sz="1200">
              <a:solidFill>
                <a:srgbClr val="005AC2"/>
              </a:solidFill>
              <a:highlight>
                <a:srgbClr val="FFFFFF"/>
              </a:highlight>
            </a:endParaRPr>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p:txBody>
      </p:sp>
      <p:pic>
        <p:nvPicPr>
          <p:cNvPr id="402" name="Google Shape;402;g62481681c0_4_18"/>
          <p:cNvPicPr preferRelativeResize="0"/>
          <p:nvPr/>
        </p:nvPicPr>
        <p:blipFill rotWithShape="1">
          <a:blip r:embed="rId3">
            <a:alphaModFix/>
          </a:blip>
          <a:srcRect r="64491" b="30776"/>
          <a:stretch/>
        </p:blipFill>
        <p:spPr>
          <a:xfrm>
            <a:off x="1266863" y="4041550"/>
            <a:ext cx="2425624" cy="2622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62481681c0_4_30"/>
          <p:cNvSpPr txBox="1">
            <a:spLocks noGrp="1"/>
          </p:cNvSpPr>
          <p:nvPr>
            <p:ph type="title"/>
          </p:nvPr>
        </p:nvSpPr>
        <p:spPr>
          <a:xfrm>
            <a:off x="257125" y="118500"/>
            <a:ext cx="8674200" cy="856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Worst 3 Problems </a:t>
            </a:r>
            <a:endParaRPr sz="2800" b="1">
              <a:solidFill>
                <a:srgbClr val="1D314E"/>
              </a:solidFill>
            </a:endParaRPr>
          </a:p>
        </p:txBody>
      </p:sp>
      <p:sp>
        <p:nvSpPr>
          <p:cNvPr id="408" name="Google Shape;408;g62481681c0_4_30"/>
          <p:cNvSpPr txBox="1"/>
          <p:nvPr/>
        </p:nvSpPr>
        <p:spPr>
          <a:xfrm>
            <a:off x="365125" y="1229875"/>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rPr>
              <a:t>Group Member: Jianguo Jin</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Simple </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5: </a:t>
            </a:r>
            <a:r>
              <a:rPr lang="en-US" sz="1800"/>
              <a:t>Show the everyday AverageRate of pound in 2011.</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u="sng">
                <a:solidFill>
                  <a:schemeClr val="dk1"/>
                </a:solidFill>
              </a:rPr>
              <a:t>Why did I choose this problem for worst rating?</a:t>
            </a:r>
            <a:endParaRPr sz="1800" u="sng">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In the column of the date, the time is useless and it is removable.</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409" name="Google Shape;409;g62481681c0_4_30"/>
          <p:cNvSpPr txBox="1"/>
          <p:nvPr/>
        </p:nvSpPr>
        <p:spPr>
          <a:xfrm>
            <a:off x="4594225" y="9753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22727"/>
              </a:lnSpc>
              <a:spcBef>
                <a:spcPts val="0"/>
              </a:spcBef>
              <a:spcAft>
                <a:spcPts val="0"/>
              </a:spcAft>
              <a:buClr>
                <a:schemeClr val="dk1"/>
              </a:buClr>
              <a:buSzPts val="1100"/>
              <a:buFont typeface="Arial"/>
              <a:buNone/>
            </a:pPr>
            <a:r>
              <a:rPr lang="en-US" sz="1100">
                <a:solidFill>
                  <a:srgbClr val="005AC2"/>
                </a:solidFill>
                <a:highlight>
                  <a:srgbClr val="FFFFFF"/>
                </a:highlight>
              </a:rPr>
              <a:t>select</a:t>
            </a:r>
            <a:r>
              <a:rPr lang="en-US" sz="1100">
                <a:solidFill>
                  <a:schemeClr val="dk1"/>
                </a:solidFill>
                <a:highlight>
                  <a:srgbClr val="FFFFFF"/>
                </a:highlight>
              </a:rPr>
              <a:t> FCR.[Date], FCR.AverageRate</a:t>
            </a:r>
            <a:endParaRPr sz="1100">
              <a:solidFill>
                <a:schemeClr val="dk1"/>
              </a:solidFill>
              <a:highlight>
                <a:srgbClr val="FFFFFF"/>
              </a:highlight>
            </a:endParaRPr>
          </a:p>
          <a:p>
            <a:pPr marL="0" lvl="0" indent="0" algn="l" rtl="0">
              <a:lnSpc>
                <a:spcPct val="122727"/>
              </a:lnSpc>
              <a:spcBef>
                <a:spcPts val="0"/>
              </a:spcBef>
              <a:spcAft>
                <a:spcPts val="0"/>
              </a:spcAft>
              <a:buClr>
                <a:schemeClr val="dk1"/>
              </a:buClr>
              <a:buSzPts val="1100"/>
              <a:buFont typeface="Arial"/>
              <a:buNone/>
            </a:pPr>
            <a:r>
              <a:rPr lang="en-US" sz="1100">
                <a:solidFill>
                  <a:srgbClr val="005AC2"/>
                </a:solidFill>
                <a:highlight>
                  <a:srgbClr val="FFFFFF"/>
                </a:highlight>
              </a:rPr>
              <a:t>from</a:t>
            </a:r>
            <a:r>
              <a:rPr lang="en-US" sz="1100">
                <a:solidFill>
                  <a:schemeClr val="dk1"/>
                </a:solidFill>
                <a:highlight>
                  <a:srgbClr val="FFFFFF"/>
                </a:highlight>
              </a:rPr>
              <a:t> dbo.DimCurrency </a:t>
            </a:r>
            <a:r>
              <a:rPr lang="en-US" sz="1100">
                <a:solidFill>
                  <a:srgbClr val="005AC2"/>
                </a:solidFill>
                <a:highlight>
                  <a:srgbClr val="FFFFFF"/>
                </a:highlight>
              </a:rPr>
              <a:t>as</a:t>
            </a:r>
            <a:r>
              <a:rPr lang="en-US" sz="1100">
                <a:solidFill>
                  <a:schemeClr val="dk1"/>
                </a:solidFill>
                <a:highlight>
                  <a:srgbClr val="FFFFFF"/>
                </a:highlight>
              </a:rPr>
              <a:t> C</a:t>
            </a:r>
            <a:endParaRPr sz="1100">
              <a:solidFill>
                <a:schemeClr val="dk1"/>
              </a:solidFill>
              <a:highlight>
                <a:srgbClr val="FFFFFF"/>
              </a:highlight>
            </a:endParaRPr>
          </a:p>
          <a:p>
            <a:pPr marL="0" lvl="0" indent="0" algn="l" rtl="0">
              <a:lnSpc>
                <a:spcPct val="122727"/>
              </a:lnSpc>
              <a:spcBef>
                <a:spcPts val="0"/>
              </a:spcBef>
              <a:spcAft>
                <a:spcPts val="0"/>
              </a:spcAft>
              <a:buClr>
                <a:schemeClr val="dk1"/>
              </a:buClr>
              <a:buSzPts val="1100"/>
              <a:buFont typeface="Arial"/>
              <a:buNone/>
            </a:pPr>
            <a:r>
              <a:rPr lang="en-US" sz="1100">
                <a:solidFill>
                  <a:schemeClr val="dk1"/>
                </a:solidFill>
                <a:highlight>
                  <a:srgbClr val="FFFFFF"/>
                </a:highlight>
              </a:rPr>
              <a:t>    </a:t>
            </a:r>
            <a:r>
              <a:rPr lang="en-US" sz="1100">
                <a:solidFill>
                  <a:srgbClr val="005AC2"/>
                </a:solidFill>
                <a:highlight>
                  <a:srgbClr val="FFFFFF"/>
                </a:highlight>
              </a:rPr>
              <a:t>inner join</a:t>
            </a:r>
            <a:r>
              <a:rPr lang="en-US" sz="1100">
                <a:solidFill>
                  <a:schemeClr val="dk1"/>
                </a:solidFill>
                <a:highlight>
                  <a:srgbClr val="FFFFFF"/>
                </a:highlight>
              </a:rPr>
              <a:t> dbo.FactCurrencyRate </a:t>
            </a:r>
            <a:r>
              <a:rPr lang="en-US" sz="1100">
                <a:solidFill>
                  <a:srgbClr val="005AC2"/>
                </a:solidFill>
                <a:highlight>
                  <a:srgbClr val="FFFFFF"/>
                </a:highlight>
              </a:rPr>
              <a:t>as</a:t>
            </a:r>
            <a:r>
              <a:rPr lang="en-US" sz="1100">
                <a:solidFill>
                  <a:schemeClr val="dk1"/>
                </a:solidFill>
                <a:highlight>
                  <a:srgbClr val="FFFFFF"/>
                </a:highlight>
              </a:rPr>
              <a:t> FCR</a:t>
            </a:r>
            <a:endParaRPr sz="1100">
              <a:solidFill>
                <a:schemeClr val="dk1"/>
              </a:solidFill>
              <a:highlight>
                <a:srgbClr val="FFFFFF"/>
              </a:highlight>
            </a:endParaRPr>
          </a:p>
          <a:p>
            <a:pPr marL="0" lvl="0" indent="0" algn="l" rtl="0">
              <a:lnSpc>
                <a:spcPct val="122727"/>
              </a:lnSpc>
              <a:spcBef>
                <a:spcPts val="0"/>
              </a:spcBef>
              <a:spcAft>
                <a:spcPts val="0"/>
              </a:spcAft>
              <a:buClr>
                <a:schemeClr val="dk1"/>
              </a:buClr>
              <a:buSzPts val="1100"/>
              <a:buFont typeface="Arial"/>
              <a:buNone/>
            </a:pPr>
            <a:r>
              <a:rPr lang="en-US" sz="1100">
                <a:solidFill>
                  <a:schemeClr val="dk1"/>
                </a:solidFill>
                <a:highlight>
                  <a:srgbClr val="FFFFFF"/>
                </a:highlight>
              </a:rPr>
              <a:t>    </a:t>
            </a:r>
            <a:r>
              <a:rPr lang="en-US" sz="1100">
                <a:solidFill>
                  <a:srgbClr val="005AC2"/>
                </a:solidFill>
                <a:highlight>
                  <a:srgbClr val="FFFFFF"/>
                </a:highlight>
              </a:rPr>
              <a:t>on</a:t>
            </a:r>
            <a:r>
              <a:rPr lang="en-US" sz="1100">
                <a:solidFill>
                  <a:schemeClr val="dk1"/>
                </a:solidFill>
                <a:highlight>
                  <a:srgbClr val="FFFFFF"/>
                </a:highlight>
              </a:rPr>
              <a:t> C.CurrencyKey</a:t>
            </a:r>
            <a:r>
              <a:rPr lang="en-US" sz="1100">
                <a:solidFill>
                  <a:srgbClr val="777777"/>
                </a:solidFill>
                <a:highlight>
                  <a:srgbClr val="FFFFFF"/>
                </a:highlight>
              </a:rPr>
              <a:t>=</a:t>
            </a:r>
            <a:r>
              <a:rPr lang="en-US" sz="1100">
                <a:solidFill>
                  <a:schemeClr val="dk1"/>
                </a:solidFill>
                <a:highlight>
                  <a:srgbClr val="FFFFFF"/>
                </a:highlight>
              </a:rPr>
              <a:t> FCR.CurrencyKey</a:t>
            </a:r>
            <a:endParaRPr sz="1100">
              <a:solidFill>
                <a:schemeClr val="dk1"/>
              </a:solidFill>
              <a:highlight>
                <a:srgbClr val="FFFFFF"/>
              </a:highlight>
            </a:endParaRPr>
          </a:p>
          <a:p>
            <a:pPr marL="0" lvl="0" indent="0" algn="l" rtl="0">
              <a:lnSpc>
                <a:spcPct val="122727"/>
              </a:lnSpc>
              <a:spcBef>
                <a:spcPts val="0"/>
              </a:spcBef>
              <a:spcAft>
                <a:spcPts val="0"/>
              </a:spcAft>
              <a:buClr>
                <a:schemeClr val="dk1"/>
              </a:buClr>
              <a:buSzPts val="1100"/>
              <a:buFont typeface="Arial"/>
              <a:buNone/>
            </a:pPr>
            <a:r>
              <a:rPr lang="en-US" sz="1100">
                <a:solidFill>
                  <a:srgbClr val="005AC2"/>
                </a:solidFill>
                <a:highlight>
                  <a:srgbClr val="FFFFFF"/>
                </a:highlight>
              </a:rPr>
              <a:t>where</a:t>
            </a:r>
            <a:r>
              <a:rPr lang="en-US" sz="1100">
                <a:solidFill>
                  <a:schemeClr val="dk1"/>
                </a:solidFill>
                <a:highlight>
                  <a:srgbClr val="FFFFFF"/>
                </a:highlight>
              </a:rPr>
              <a:t> C.CurrencyName </a:t>
            </a:r>
            <a:r>
              <a:rPr lang="en-US" sz="1100">
                <a:solidFill>
                  <a:srgbClr val="777777"/>
                </a:solidFill>
                <a:highlight>
                  <a:srgbClr val="FFFFFF"/>
                </a:highlight>
              </a:rPr>
              <a:t>='</a:t>
            </a:r>
            <a:r>
              <a:rPr lang="en-US" sz="1100">
                <a:solidFill>
                  <a:srgbClr val="D81111"/>
                </a:solidFill>
                <a:highlight>
                  <a:srgbClr val="FFFFFF"/>
                </a:highlight>
              </a:rPr>
              <a:t>United Kingdom Pound'</a:t>
            </a:r>
            <a:r>
              <a:rPr lang="en-US" sz="1100">
                <a:solidFill>
                  <a:schemeClr val="dk1"/>
                </a:solidFill>
                <a:highlight>
                  <a:srgbClr val="FFFFFF"/>
                </a:highlight>
              </a:rPr>
              <a:t> </a:t>
            </a:r>
            <a:r>
              <a:rPr lang="en-US" sz="1100">
                <a:solidFill>
                  <a:srgbClr val="005AC2"/>
                </a:solidFill>
                <a:highlight>
                  <a:srgbClr val="FFFFFF"/>
                </a:highlight>
              </a:rPr>
              <a:t>and</a:t>
            </a:r>
            <a:r>
              <a:rPr lang="en-US" sz="1100">
                <a:solidFill>
                  <a:schemeClr val="dk1"/>
                </a:solidFill>
                <a:highlight>
                  <a:srgbClr val="FFFFFF"/>
                </a:highlight>
              </a:rPr>
              <a:t> </a:t>
            </a:r>
            <a:r>
              <a:rPr lang="en-US" sz="1100">
                <a:solidFill>
                  <a:srgbClr val="E029C8"/>
                </a:solidFill>
                <a:highlight>
                  <a:srgbClr val="FFFFFF"/>
                </a:highlight>
              </a:rPr>
              <a:t>year</a:t>
            </a:r>
            <a:r>
              <a:rPr lang="en-US" sz="1100">
                <a:solidFill>
                  <a:schemeClr val="dk1"/>
                </a:solidFill>
                <a:highlight>
                  <a:srgbClr val="FFFFFF"/>
                </a:highlight>
              </a:rPr>
              <a:t>(FCR.[Date])</a:t>
            </a:r>
            <a:r>
              <a:rPr lang="en-US" sz="1100">
                <a:solidFill>
                  <a:srgbClr val="777777"/>
                </a:solidFill>
                <a:highlight>
                  <a:srgbClr val="FFFFFF"/>
                </a:highlight>
              </a:rPr>
              <a:t>=</a:t>
            </a:r>
            <a:r>
              <a:rPr lang="en-US" sz="1100">
                <a:solidFill>
                  <a:srgbClr val="D81111"/>
                </a:solidFill>
                <a:highlight>
                  <a:srgbClr val="FFFFFF"/>
                </a:highlight>
              </a:rPr>
              <a:t>2011</a:t>
            </a:r>
            <a:endParaRPr sz="1100">
              <a:solidFill>
                <a:srgbClr val="D81111"/>
              </a:solidFill>
              <a:highlight>
                <a:srgbClr val="FFFFFF"/>
              </a:highlight>
            </a:endParaRPr>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410" name="Google Shape;410;g62481681c0_4_30"/>
          <p:cNvPicPr preferRelativeResize="0"/>
          <p:nvPr/>
        </p:nvPicPr>
        <p:blipFill rotWithShape="1">
          <a:blip r:embed="rId3">
            <a:alphaModFix/>
          </a:blip>
          <a:srcRect r="63163" b="12907"/>
          <a:stretch/>
        </p:blipFill>
        <p:spPr>
          <a:xfrm>
            <a:off x="4733525" y="3036425"/>
            <a:ext cx="3061102" cy="34095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g62481681c0_4_36"/>
          <p:cNvSpPr txBox="1">
            <a:spLocks noGrp="1"/>
          </p:cNvSpPr>
          <p:nvPr>
            <p:ph type="title"/>
          </p:nvPr>
        </p:nvSpPr>
        <p:spPr>
          <a:xfrm>
            <a:off x="241300" y="114300"/>
            <a:ext cx="8674200" cy="773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Worst 3 Problems </a:t>
            </a:r>
            <a:endParaRPr sz="2800" b="1">
              <a:solidFill>
                <a:srgbClr val="1D314E"/>
              </a:solidFill>
            </a:endParaRPr>
          </a:p>
        </p:txBody>
      </p:sp>
      <p:sp>
        <p:nvSpPr>
          <p:cNvPr id="416" name="Google Shape;416;g62481681c0_4_36"/>
          <p:cNvSpPr txBox="1"/>
          <p:nvPr/>
        </p:nvSpPr>
        <p:spPr>
          <a:xfrm>
            <a:off x="365125" y="1229875"/>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rPr>
              <a:t>Group Member: Jianguo Jin</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Medium</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6</a:t>
            </a:r>
            <a:r>
              <a:rPr lang="en-US"/>
              <a:t>: </a:t>
            </a:r>
            <a:r>
              <a:rPr lang="en-US" sz="1800"/>
              <a:t>Find  the amount of orders from every city that OrderDate is between 20150101 and 20150630 </a:t>
            </a:r>
            <a:endParaRPr sz="1800" b="1">
              <a:solidFill>
                <a:schemeClr val="dk1"/>
              </a:solidFill>
              <a:highlight>
                <a:srgbClr val="FFFFFF"/>
              </a:highlight>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u="sng">
                <a:solidFill>
                  <a:schemeClr val="dk1"/>
                </a:solidFill>
              </a:rPr>
              <a:t>Why did I choose this problem for worst rating?</a:t>
            </a:r>
            <a:endParaRPr sz="1800" u="sng">
              <a:solidFill>
                <a:schemeClr val="dk1"/>
              </a:solidFill>
            </a:endParaRPr>
          </a:p>
          <a:p>
            <a:pPr marL="0" lvl="0" indent="0" algn="l" rtl="0">
              <a:spcBef>
                <a:spcPts val="0"/>
              </a:spcBef>
              <a:spcAft>
                <a:spcPts val="0"/>
              </a:spcAft>
              <a:buSzPts val="1100"/>
              <a:buNone/>
            </a:pPr>
            <a:endParaRPr sz="1800">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From the result, only can find the cities and the order number. It is incomplete data. It is better to add country name to know the city is which country</a:t>
            </a:r>
            <a:endParaRPr>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417" name="Google Shape;417;g62481681c0_4_36"/>
          <p:cNvSpPr txBox="1"/>
          <p:nvPr/>
        </p:nvSpPr>
        <p:spPr>
          <a:xfrm>
            <a:off x="4594225" y="887400"/>
            <a:ext cx="4066800" cy="54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22727"/>
              </a:lnSpc>
              <a:spcBef>
                <a:spcPts val="0"/>
              </a:spcBef>
              <a:spcAft>
                <a:spcPts val="0"/>
              </a:spcAft>
              <a:buClr>
                <a:schemeClr val="dk1"/>
              </a:buClr>
              <a:buSzPts val="1100"/>
              <a:buFont typeface="Arial"/>
              <a:buNone/>
            </a:pPr>
            <a:r>
              <a:rPr lang="en-US" sz="1100">
                <a:solidFill>
                  <a:srgbClr val="005AC2"/>
                </a:solidFill>
                <a:highlight>
                  <a:srgbClr val="FFFFFF"/>
                </a:highlight>
              </a:rPr>
              <a:t>select</a:t>
            </a:r>
            <a:r>
              <a:rPr lang="en-US" sz="1100">
                <a:solidFill>
                  <a:schemeClr val="dk1"/>
                </a:solidFill>
                <a:highlight>
                  <a:srgbClr val="FFFFFF"/>
                </a:highlight>
              </a:rPr>
              <a:t> C.CustomerCity, </a:t>
            </a:r>
            <a:r>
              <a:rPr lang="en-US" sz="1100">
                <a:solidFill>
                  <a:srgbClr val="E029C8"/>
                </a:solidFill>
                <a:highlight>
                  <a:srgbClr val="FFFFFF"/>
                </a:highlight>
              </a:rPr>
              <a:t>count</a:t>
            </a:r>
            <a:r>
              <a:rPr lang="en-US" sz="1100">
                <a:solidFill>
                  <a:schemeClr val="dk1"/>
                </a:solidFill>
                <a:highlight>
                  <a:srgbClr val="FFFFFF"/>
                </a:highlight>
              </a:rPr>
              <a:t>(O.OrderId) </a:t>
            </a:r>
            <a:r>
              <a:rPr lang="en-US" sz="1100">
                <a:solidFill>
                  <a:srgbClr val="005AC2"/>
                </a:solidFill>
                <a:highlight>
                  <a:srgbClr val="FFFFFF"/>
                </a:highlight>
              </a:rPr>
              <a:t>as</a:t>
            </a:r>
            <a:r>
              <a:rPr lang="en-US" sz="1100">
                <a:solidFill>
                  <a:schemeClr val="dk1"/>
                </a:solidFill>
                <a:highlight>
                  <a:srgbClr val="FFFFFF"/>
                </a:highlight>
              </a:rPr>
              <a:t> amount</a:t>
            </a:r>
            <a:endParaRPr sz="1100">
              <a:solidFill>
                <a:schemeClr val="dk1"/>
              </a:solidFill>
              <a:highlight>
                <a:srgbClr val="FFFFFF"/>
              </a:highlight>
            </a:endParaRPr>
          </a:p>
          <a:p>
            <a:pPr marL="0" lvl="0" indent="0" algn="l" rtl="0">
              <a:lnSpc>
                <a:spcPct val="122727"/>
              </a:lnSpc>
              <a:spcBef>
                <a:spcPts val="0"/>
              </a:spcBef>
              <a:spcAft>
                <a:spcPts val="0"/>
              </a:spcAft>
              <a:buClr>
                <a:schemeClr val="dk1"/>
              </a:buClr>
              <a:buSzPts val="1100"/>
              <a:buFont typeface="Arial"/>
              <a:buNone/>
            </a:pPr>
            <a:r>
              <a:rPr lang="en-US" sz="1100">
                <a:solidFill>
                  <a:srgbClr val="005AC2"/>
                </a:solidFill>
                <a:highlight>
                  <a:srgbClr val="FFFFFF"/>
                </a:highlight>
              </a:rPr>
              <a:t>from</a:t>
            </a:r>
            <a:r>
              <a:rPr lang="en-US" sz="1100">
                <a:solidFill>
                  <a:schemeClr val="dk1"/>
                </a:solidFill>
                <a:highlight>
                  <a:srgbClr val="FFFFFF"/>
                </a:highlight>
              </a:rPr>
              <a:t> Sales.Customer </a:t>
            </a:r>
            <a:r>
              <a:rPr lang="en-US" sz="1100">
                <a:solidFill>
                  <a:srgbClr val="005AC2"/>
                </a:solidFill>
                <a:highlight>
                  <a:srgbClr val="FFFFFF"/>
                </a:highlight>
              </a:rPr>
              <a:t>as</a:t>
            </a:r>
            <a:r>
              <a:rPr lang="en-US" sz="1100">
                <a:solidFill>
                  <a:schemeClr val="dk1"/>
                </a:solidFill>
                <a:highlight>
                  <a:srgbClr val="FFFFFF"/>
                </a:highlight>
              </a:rPr>
              <a:t> C</a:t>
            </a:r>
            <a:endParaRPr sz="1100">
              <a:solidFill>
                <a:schemeClr val="dk1"/>
              </a:solidFill>
              <a:highlight>
                <a:srgbClr val="FFFFFF"/>
              </a:highlight>
            </a:endParaRPr>
          </a:p>
          <a:p>
            <a:pPr marL="0" lvl="0" indent="0" algn="l" rtl="0">
              <a:lnSpc>
                <a:spcPct val="122727"/>
              </a:lnSpc>
              <a:spcBef>
                <a:spcPts val="0"/>
              </a:spcBef>
              <a:spcAft>
                <a:spcPts val="0"/>
              </a:spcAft>
              <a:buClr>
                <a:schemeClr val="dk1"/>
              </a:buClr>
              <a:buSzPts val="1100"/>
              <a:buFont typeface="Arial"/>
              <a:buNone/>
            </a:pPr>
            <a:r>
              <a:rPr lang="en-US" sz="1100">
                <a:solidFill>
                  <a:schemeClr val="dk1"/>
                </a:solidFill>
                <a:highlight>
                  <a:srgbClr val="FFFFFF"/>
                </a:highlight>
              </a:rPr>
              <a:t>    </a:t>
            </a:r>
            <a:r>
              <a:rPr lang="en-US" sz="1100">
                <a:solidFill>
                  <a:srgbClr val="005AC2"/>
                </a:solidFill>
                <a:highlight>
                  <a:srgbClr val="FFFFFF"/>
                </a:highlight>
              </a:rPr>
              <a:t>inner join</a:t>
            </a:r>
            <a:r>
              <a:rPr lang="en-US" sz="1100">
                <a:solidFill>
                  <a:schemeClr val="dk1"/>
                </a:solidFill>
                <a:highlight>
                  <a:srgbClr val="FFFFFF"/>
                </a:highlight>
              </a:rPr>
              <a:t> Sales.[Order] </a:t>
            </a:r>
            <a:r>
              <a:rPr lang="en-US" sz="1100">
                <a:solidFill>
                  <a:srgbClr val="005AC2"/>
                </a:solidFill>
                <a:highlight>
                  <a:srgbClr val="FFFFFF"/>
                </a:highlight>
              </a:rPr>
              <a:t>as</a:t>
            </a:r>
            <a:r>
              <a:rPr lang="en-US" sz="1100">
                <a:solidFill>
                  <a:schemeClr val="dk1"/>
                </a:solidFill>
                <a:highlight>
                  <a:srgbClr val="FFFFFF"/>
                </a:highlight>
              </a:rPr>
              <a:t> O</a:t>
            </a:r>
            <a:endParaRPr sz="1100">
              <a:solidFill>
                <a:schemeClr val="dk1"/>
              </a:solidFill>
              <a:highlight>
                <a:srgbClr val="FFFFFF"/>
              </a:highlight>
            </a:endParaRPr>
          </a:p>
          <a:p>
            <a:pPr marL="0" lvl="0" indent="0" algn="l" rtl="0">
              <a:lnSpc>
                <a:spcPct val="122727"/>
              </a:lnSpc>
              <a:spcBef>
                <a:spcPts val="0"/>
              </a:spcBef>
              <a:spcAft>
                <a:spcPts val="0"/>
              </a:spcAft>
              <a:buClr>
                <a:schemeClr val="dk1"/>
              </a:buClr>
              <a:buSzPts val="1100"/>
              <a:buFont typeface="Arial"/>
              <a:buNone/>
            </a:pPr>
            <a:r>
              <a:rPr lang="en-US" sz="1100">
                <a:solidFill>
                  <a:schemeClr val="dk1"/>
                </a:solidFill>
                <a:highlight>
                  <a:srgbClr val="FFFFFF"/>
                </a:highlight>
              </a:rPr>
              <a:t>    </a:t>
            </a:r>
            <a:r>
              <a:rPr lang="en-US" sz="1100">
                <a:solidFill>
                  <a:srgbClr val="005AC2"/>
                </a:solidFill>
                <a:highlight>
                  <a:srgbClr val="FFFFFF"/>
                </a:highlight>
              </a:rPr>
              <a:t>on</a:t>
            </a:r>
            <a:r>
              <a:rPr lang="en-US" sz="1100">
                <a:solidFill>
                  <a:schemeClr val="dk1"/>
                </a:solidFill>
                <a:highlight>
                  <a:srgbClr val="FFFFFF"/>
                </a:highlight>
              </a:rPr>
              <a:t> C.CustomerId</a:t>
            </a:r>
            <a:r>
              <a:rPr lang="en-US" sz="1100">
                <a:solidFill>
                  <a:srgbClr val="777777"/>
                </a:solidFill>
                <a:highlight>
                  <a:srgbClr val="FFFFFF"/>
                </a:highlight>
              </a:rPr>
              <a:t>=</a:t>
            </a:r>
            <a:r>
              <a:rPr lang="en-US" sz="1100">
                <a:solidFill>
                  <a:schemeClr val="dk1"/>
                </a:solidFill>
                <a:highlight>
                  <a:srgbClr val="FFFFFF"/>
                </a:highlight>
              </a:rPr>
              <a:t> O.CustomerId</a:t>
            </a:r>
            <a:endParaRPr sz="1100">
              <a:solidFill>
                <a:schemeClr val="dk1"/>
              </a:solidFill>
              <a:highlight>
                <a:srgbClr val="FFFFFF"/>
              </a:highlight>
            </a:endParaRPr>
          </a:p>
          <a:p>
            <a:pPr marL="0" lvl="0" indent="0" algn="l" rtl="0">
              <a:lnSpc>
                <a:spcPct val="122727"/>
              </a:lnSpc>
              <a:spcBef>
                <a:spcPts val="0"/>
              </a:spcBef>
              <a:spcAft>
                <a:spcPts val="0"/>
              </a:spcAft>
              <a:buClr>
                <a:schemeClr val="dk1"/>
              </a:buClr>
              <a:buSzPts val="1100"/>
              <a:buFont typeface="Arial"/>
              <a:buNone/>
            </a:pPr>
            <a:r>
              <a:rPr lang="en-US" sz="1100">
                <a:solidFill>
                  <a:srgbClr val="005AC2"/>
                </a:solidFill>
                <a:highlight>
                  <a:srgbClr val="FFFFFF"/>
                </a:highlight>
              </a:rPr>
              <a:t>where</a:t>
            </a:r>
            <a:r>
              <a:rPr lang="en-US" sz="1100">
                <a:solidFill>
                  <a:schemeClr val="dk1"/>
                </a:solidFill>
                <a:highlight>
                  <a:srgbClr val="FFFFFF"/>
                </a:highlight>
              </a:rPr>
              <a:t> O.OrderDate </a:t>
            </a:r>
            <a:r>
              <a:rPr lang="en-US" sz="1100">
                <a:solidFill>
                  <a:srgbClr val="005AC2"/>
                </a:solidFill>
                <a:highlight>
                  <a:srgbClr val="FFFFFF"/>
                </a:highlight>
              </a:rPr>
              <a:t>BETWEEN</a:t>
            </a:r>
            <a:r>
              <a:rPr lang="en-US" sz="1100">
                <a:solidFill>
                  <a:schemeClr val="dk1"/>
                </a:solidFill>
                <a:highlight>
                  <a:srgbClr val="FFFFFF"/>
                </a:highlight>
              </a:rPr>
              <a:t> </a:t>
            </a:r>
            <a:r>
              <a:rPr lang="en-US" sz="1100">
                <a:solidFill>
                  <a:srgbClr val="777777"/>
                </a:solidFill>
                <a:highlight>
                  <a:srgbClr val="FFFFFF"/>
                </a:highlight>
              </a:rPr>
              <a:t>'</a:t>
            </a:r>
            <a:r>
              <a:rPr lang="en-US" sz="1100">
                <a:solidFill>
                  <a:srgbClr val="D81111"/>
                </a:solidFill>
                <a:highlight>
                  <a:srgbClr val="FFFFFF"/>
                </a:highlight>
              </a:rPr>
              <a:t>20150101'</a:t>
            </a:r>
            <a:r>
              <a:rPr lang="en-US" sz="1100">
                <a:solidFill>
                  <a:schemeClr val="dk1"/>
                </a:solidFill>
                <a:highlight>
                  <a:srgbClr val="FFFFFF"/>
                </a:highlight>
              </a:rPr>
              <a:t> </a:t>
            </a:r>
            <a:r>
              <a:rPr lang="en-US" sz="1100">
                <a:solidFill>
                  <a:srgbClr val="005AC2"/>
                </a:solidFill>
                <a:highlight>
                  <a:srgbClr val="FFFFFF"/>
                </a:highlight>
              </a:rPr>
              <a:t>and</a:t>
            </a:r>
            <a:r>
              <a:rPr lang="en-US" sz="1100">
                <a:solidFill>
                  <a:schemeClr val="dk1"/>
                </a:solidFill>
                <a:highlight>
                  <a:srgbClr val="FFFFFF"/>
                </a:highlight>
              </a:rPr>
              <a:t> </a:t>
            </a:r>
            <a:r>
              <a:rPr lang="en-US" sz="1100">
                <a:solidFill>
                  <a:srgbClr val="777777"/>
                </a:solidFill>
                <a:highlight>
                  <a:srgbClr val="FFFFFF"/>
                </a:highlight>
              </a:rPr>
              <a:t>'</a:t>
            </a:r>
            <a:r>
              <a:rPr lang="en-US" sz="1100">
                <a:solidFill>
                  <a:srgbClr val="D81111"/>
                </a:solidFill>
                <a:highlight>
                  <a:srgbClr val="FFFFFF"/>
                </a:highlight>
              </a:rPr>
              <a:t>20150630'</a:t>
            </a:r>
            <a:endParaRPr sz="1100">
              <a:solidFill>
                <a:srgbClr val="D81111"/>
              </a:solidFill>
              <a:highlight>
                <a:srgbClr val="FFFFFF"/>
              </a:highlight>
            </a:endParaRPr>
          </a:p>
          <a:p>
            <a:pPr marL="0" lvl="0" indent="0" algn="l" rtl="0">
              <a:lnSpc>
                <a:spcPct val="122727"/>
              </a:lnSpc>
              <a:spcBef>
                <a:spcPts val="0"/>
              </a:spcBef>
              <a:spcAft>
                <a:spcPts val="0"/>
              </a:spcAft>
              <a:buNone/>
            </a:pPr>
            <a:r>
              <a:rPr lang="en-US" sz="1100">
                <a:solidFill>
                  <a:srgbClr val="005AC2"/>
                </a:solidFill>
                <a:highlight>
                  <a:srgbClr val="FFFFFF"/>
                </a:highlight>
              </a:rPr>
              <a:t>group by</a:t>
            </a:r>
            <a:r>
              <a:rPr lang="en-US" sz="1100">
                <a:solidFill>
                  <a:schemeClr val="dk1"/>
                </a:solidFill>
                <a:highlight>
                  <a:srgbClr val="FFFFFF"/>
                </a:highlight>
              </a:rPr>
              <a:t> C.CustomerCity</a:t>
            </a:r>
            <a:endParaRPr sz="11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418" name="Google Shape;418;g62481681c0_4_36"/>
          <p:cNvPicPr preferRelativeResize="0"/>
          <p:nvPr/>
        </p:nvPicPr>
        <p:blipFill rotWithShape="1">
          <a:blip r:embed="rId3">
            <a:alphaModFix/>
          </a:blip>
          <a:srcRect r="76272"/>
          <a:stretch/>
        </p:blipFill>
        <p:spPr>
          <a:xfrm>
            <a:off x="4733825" y="2990600"/>
            <a:ext cx="1881423" cy="36787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g62481681c0_4_42"/>
          <p:cNvSpPr txBox="1">
            <a:spLocks noGrp="1"/>
          </p:cNvSpPr>
          <p:nvPr>
            <p:ph type="title"/>
          </p:nvPr>
        </p:nvSpPr>
        <p:spPr>
          <a:xfrm>
            <a:off x="241300" y="114300"/>
            <a:ext cx="8674200" cy="644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Worst 3 Problems </a:t>
            </a:r>
            <a:endParaRPr sz="2800" b="1">
              <a:solidFill>
                <a:srgbClr val="1D314E"/>
              </a:solidFill>
            </a:endParaRPr>
          </a:p>
        </p:txBody>
      </p:sp>
      <p:sp>
        <p:nvSpPr>
          <p:cNvPr id="424" name="Google Shape;424;g62481681c0_4_42"/>
          <p:cNvSpPr txBox="1"/>
          <p:nvPr/>
        </p:nvSpPr>
        <p:spPr>
          <a:xfrm>
            <a:off x="365125" y="758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rPr>
              <a:t>Group Member: Jianguo Jin</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Complex </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15: </a:t>
            </a:r>
            <a:r>
              <a:rPr lang="en-US" sz="1800"/>
              <a:t>Find each categoryName and it's average price from SupplierCountry is USA</a:t>
            </a:r>
            <a:endParaRPr sz="1800">
              <a:solidFill>
                <a:schemeClr val="dk1"/>
              </a:solidFill>
              <a:highlight>
                <a:srgbClr val="FFFFFF"/>
              </a:highlight>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u="sng">
                <a:solidFill>
                  <a:schemeClr val="dk1"/>
                </a:solidFill>
              </a:rPr>
              <a:t>Why did I choose this problem for worst rating?</a:t>
            </a:r>
            <a:endParaRPr sz="1800" u="sng">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scalar function does useless work</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Output: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425" name="Google Shape;425;g62481681c0_4_42"/>
          <p:cNvSpPr txBox="1"/>
          <p:nvPr/>
        </p:nvSpPr>
        <p:spPr>
          <a:xfrm>
            <a:off x="4594225" y="758700"/>
            <a:ext cx="4066800" cy="568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22727"/>
              </a:lnSpc>
              <a:spcBef>
                <a:spcPts val="0"/>
              </a:spcBef>
              <a:spcAft>
                <a:spcPts val="0"/>
              </a:spcAft>
              <a:buNone/>
            </a:pPr>
            <a:r>
              <a:rPr lang="en-US">
                <a:solidFill>
                  <a:srgbClr val="005AC2"/>
                </a:solidFill>
                <a:highlight>
                  <a:srgbClr val="FFFFFF"/>
                </a:highlight>
              </a:rPr>
              <a:t>Create</a:t>
            </a:r>
            <a:r>
              <a:rPr lang="en-US">
                <a:solidFill>
                  <a:schemeClr val="dk1"/>
                </a:solidFill>
                <a:highlight>
                  <a:srgbClr val="FFFFFF"/>
                </a:highlight>
              </a:rPr>
              <a:t> </a:t>
            </a:r>
            <a:r>
              <a:rPr lang="en-US">
                <a:solidFill>
                  <a:srgbClr val="005AC2"/>
                </a:solidFill>
                <a:highlight>
                  <a:srgbClr val="FFFFFF"/>
                </a:highlight>
              </a:rPr>
              <a:t>function</a:t>
            </a:r>
            <a:r>
              <a:rPr lang="en-US">
                <a:solidFill>
                  <a:schemeClr val="dk1"/>
                </a:solidFill>
                <a:highlight>
                  <a:srgbClr val="FFFFFF"/>
                </a:highlight>
              </a:rPr>
              <a:t> dbo.price(</a:t>
            </a:r>
            <a:r>
              <a:rPr lang="en-US">
                <a:solidFill>
                  <a:srgbClr val="7210AC"/>
                </a:solidFill>
                <a:highlight>
                  <a:srgbClr val="FFFFFF"/>
                </a:highlight>
              </a:rPr>
              <a:t>@uniteprice</a:t>
            </a:r>
            <a:r>
              <a:rPr lang="en-US">
                <a:solidFill>
                  <a:schemeClr val="dk1"/>
                </a:solidFill>
                <a:highlight>
                  <a:srgbClr val="FFFFFF"/>
                </a:highlight>
              </a:rPr>
              <a:t> </a:t>
            </a:r>
            <a:r>
              <a:rPr lang="en-US">
                <a:solidFill>
                  <a:srgbClr val="005AC2"/>
                </a:solidFill>
                <a:highlight>
                  <a:srgbClr val="FFFFFF"/>
                </a:highlight>
              </a:rPr>
              <a:t>float</a:t>
            </a:r>
            <a:r>
              <a:rPr lang="en-US">
                <a:solidFill>
                  <a:schemeClr val="dk1"/>
                </a:solidFill>
                <a:highlight>
                  <a:srgbClr val="FFFFFF"/>
                </a:highlight>
              </a:rPr>
              <a:t>)</a:t>
            </a:r>
            <a:endParaRPr>
              <a:solidFill>
                <a:schemeClr val="dk1"/>
              </a:solidFill>
              <a:highlight>
                <a:srgbClr val="FFFFFF"/>
              </a:highlight>
            </a:endParaRPr>
          </a:p>
          <a:p>
            <a:pPr marL="0" lvl="0" indent="0" algn="l" rtl="0">
              <a:lnSpc>
                <a:spcPct val="122727"/>
              </a:lnSpc>
              <a:spcBef>
                <a:spcPts val="0"/>
              </a:spcBef>
              <a:spcAft>
                <a:spcPts val="0"/>
              </a:spcAft>
              <a:buNone/>
            </a:pPr>
            <a:r>
              <a:rPr lang="en-US">
                <a:solidFill>
                  <a:srgbClr val="005AC2"/>
                </a:solidFill>
                <a:highlight>
                  <a:srgbClr val="FFFFFF"/>
                </a:highlight>
              </a:rPr>
              <a:t>returns</a:t>
            </a:r>
            <a:r>
              <a:rPr lang="en-US">
                <a:solidFill>
                  <a:schemeClr val="dk1"/>
                </a:solidFill>
                <a:highlight>
                  <a:srgbClr val="FFFFFF"/>
                </a:highlight>
              </a:rPr>
              <a:t> </a:t>
            </a:r>
            <a:r>
              <a:rPr lang="en-US">
                <a:solidFill>
                  <a:srgbClr val="005AC2"/>
                </a:solidFill>
                <a:highlight>
                  <a:srgbClr val="FFFFFF"/>
                </a:highlight>
              </a:rPr>
              <a:t>nvarchar</a:t>
            </a:r>
            <a:r>
              <a:rPr lang="en-US">
                <a:solidFill>
                  <a:schemeClr val="dk1"/>
                </a:solidFill>
                <a:highlight>
                  <a:srgbClr val="FFFFFF"/>
                </a:highlight>
              </a:rPr>
              <a:t>(</a:t>
            </a:r>
            <a:r>
              <a:rPr lang="en-US">
                <a:solidFill>
                  <a:srgbClr val="D81111"/>
                </a:solidFill>
                <a:highlight>
                  <a:srgbClr val="FFFFFF"/>
                </a:highlight>
              </a:rPr>
              <a:t>10</a:t>
            </a:r>
            <a:r>
              <a:rPr lang="en-US">
                <a:solidFill>
                  <a:schemeClr val="dk1"/>
                </a:solidFill>
                <a:highlight>
                  <a:srgbClr val="FFFFFF"/>
                </a:highlight>
              </a:rPr>
              <a:t>)</a:t>
            </a:r>
            <a:endParaRPr>
              <a:solidFill>
                <a:schemeClr val="dk1"/>
              </a:solidFill>
              <a:highlight>
                <a:srgbClr val="FFFFFF"/>
              </a:highlight>
            </a:endParaRPr>
          </a:p>
          <a:p>
            <a:pPr marL="0" lvl="0" indent="0" algn="l" rtl="0">
              <a:lnSpc>
                <a:spcPct val="122727"/>
              </a:lnSpc>
              <a:spcBef>
                <a:spcPts val="0"/>
              </a:spcBef>
              <a:spcAft>
                <a:spcPts val="0"/>
              </a:spcAft>
              <a:buNone/>
            </a:pPr>
            <a:r>
              <a:rPr lang="en-US">
                <a:solidFill>
                  <a:srgbClr val="005AC2"/>
                </a:solidFill>
                <a:highlight>
                  <a:srgbClr val="FFFFFF"/>
                </a:highlight>
              </a:rPr>
              <a:t>BEGIN</a:t>
            </a:r>
            <a:endParaRPr>
              <a:solidFill>
                <a:srgbClr val="005AC2"/>
              </a:solidFill>
              <a:highlight>
                <a:srgbClr val="FFFFFF"/>
              </a:highlight>
            </a:endParaRPr>
          </a:p>
          <a:p>
            <a:pPr marL="0" lvl="0" indent="0" algn="l" rtl="0">
              <a:lnSpc>
                <a:spcPct val="122727"/>
              </a:lnSpc>
              <a:spcBef>
                <a:spcPts val="0"/>
              </a:spcBef>
              <a:spcAft>
                <a:spcPts val="0"/>
              </a:spcAft>
              <a:buNone/>
            </a:pPr>
            <a:r>
              <a:rPr lang="en-US">
                <a:solidFill>
                  <a:schemeClr val="dk1"/>
                </a:solidFill>
                <a:highlight>
                  <a:srgbClr val="FFFFFF"/>
                </a:highlight>
              </a:rPr>
              <a:t>    </a:t>
            </a:r>
            <a:r>
              <a:rPr lang="en-US">
                <a:solidFill>
                  <a:srgbClr val="005AC2"/>
                </a:solidFill>
                <a:highlight>
                  <a:srgbClr val="FFFFFF"/>
                </a:highlight>
              </a:rPr>
              <a:t>return</a:t>
            </a:r>
            <a:r>
              <a:rPr lang="en-US">
                <a:solidFill>
                  <a:schemeClr val="dk1"/>
                </a:solidFill>
                <a:highlight>
                  <a:srgbClr val="FFFFFF"/>
                </a:highlight>
              </a:rPr>
              <a:t> </a:t>
            </a:r>
            <a:r>
              <a:rPr lang="en-US">
                <a:solidFill>
                  <a:srgbClr val="E029C8"/>
                </a:solidFill>
                <a:highlight>
                  <a:srgbClr val="FFFFFF"/>
                </a:highlight>
              </a:rPr>
              <a:t>concat</a:t>
            </a:r>
            <a:r>
              <a:rPr lang="en-US">
                <a:solidFill>
                  <a:schemeClr val="dk1"/>
                </a:solidFill>
                <a:highlight>
                  <a:srgbClr val="FFFFFF"/>
                </a:highlight>
              </a:rPr>
              <a:t>(</a:t>
            </a:r>
            <a:r>
              <a:rPr lang="en-US">
                <a:solidFill>
                  <a:srgbClr val="777777"/>
                </a:solidFill>
                <a:highlight>
                  <a:srgbClr val="FFFFFF"/>
                </a:highlight>
              </a:rPr>
              <a:t>'</a:t>
            </a:r>
            <a:r>
              <a:rPr lang="en-US">
                <a:solidFill>
                  <a:srgbClr val="D81111"/>
                </a:solidFill>
                <a:highlight>
                  <a:srgbClr val="FFFFFF"/>
                </a:highlight>
              </a:rPr>
              <a:t>$'</a:t>
            </a:r>
            <a:r>
              <a:rPr lang="en-US">
                <a:solidFill>
                  <a:schemeClr val="dk1"/>
                </a:solidFill>
                <a:highlight>
                  <a:srgbClr val="FFFFFF"/>
                </a:highlight>
              </a:rPr>
              <a:t>,</a:t>
            </a:r>
            <a:r>
              <a:rPr lang="en-US">
                <a:solidFill>
                  <a:srgbClr val="7210AC"/>
                </a:solidFill>
                <a:highlight>
                  <a:srgbClr val="FFFFFF"/>
                </a:highlight>
              </a:rPr>
              <a:t>@uniteprice</a:t>
            </a:r>
            <a:r>
              <a:rPr lang="en-US">
                <a:solidFill>
                  <a:schemeClr val="dk1"/>
                </a:solidFill>
                <a:highlight>
                  <a:srgbClr val="FFFFFF"/>
                </a:highlight>
              </a:rPr>
              <a:t>)</a:t>
            </a:r>
            <a:endParaRPr>
              <a:solidFill>
                <a:schemeClr val="dk1"/>
              </a:solidFill>
              <a:highlight>
                <a:srgbClr val="FFFFFF"/>
              </a:highlight>
            </a:endParaRPr>
          </a:p>
          <a:p>
            <a:pPr marL="0" lvl="0" indent="0" algn="l" rtl="0">
              <a:lnSpc>
                <a:spcPct val="122727"/>
              </a:lnSpc>
              <a:spcBef>
                <a:spcPts val="0"/>
              </a:spcBef>
              <a:spcAft>
                <a:spcPts val="0"/>
              </a:spcAft>
              <a:buNone/>
            </a:pPr>
            <a:r>
              <a:rPr lang="en-US">
                <a:solidFill>
                  <a:srgbClr val="005AC2"/>
                </a:solidFill>
                <a:highlight>
                  <a:srgbClr val="FFFFFF"/>
                </a:highlight>
              </a:rPr>
              <a:t>end</a:t>
            </a:r>
            <a:endParaRPr>
              <a:solidFill>
                <a:srgbClr val="005AC2"/>
              </a:solidFill>
              <a:highlight>
                <a:srgbClr val="FFFFFF"/>
              </a:highlight>
            </a:endParaRPr>
          </a:p>
          <a:p>
            <a:pPr marL="0" lvl="0" indent="0" algn="l" rtl="0">
              <a:lnSpc>
                <a:spcPct val="122727"/>
              </a:lnSpc>
              <a:spcBef>
                <a:spcPts val="0"/>
              </a:spcBef>
              <a:spcAft>
                <a:spcPts val="0"/>
              </a:spcAft>
              <a:buNone/>
            </a:pPr>
            <a:r>
              <a:rPr lang="en-US">
                <a:solidFill>
                  <a:schemeClr val="dk1"/>
                </a:solidFill>
                <a:highlight>
                  <a:srgbClr val="FFFFFF"/>
                </a:highlight>
              </a:rPr>
              <a:t> </a:t>
            </a:r>
            <a:endParaRPr>
              <a:solidFill>
                <a:schemeClr val="dk1"/>
              </a:solidFill>
              <a:highlight>
                <a:srgbClr val="FFFFFF"/>
              </a:highlight>
            </a:endParaRPr>
          </a:p>
          <a:p>
            <a:pPr marL="0" lvl="0" indent="0" algn="l" rtl="0">
              <a:lnSpc>
                <a:spcPct val="122727"/>
              </a:lnSpc>
              <a:spcBef>
                <a:spcPts val="0"/>
              </a:spcBef>
              <a:spcAft>
                <a:spcPts val="0"/>
              </a:spcAft>
              <a:buNone/>
            </a:pPr>
            <a:r>
              <a:rPr lang="en-US">
                <a:solidFill>
                  <a:srgbClr val="005AC2"/>
                </a:solidFill>
                <a:highlight>
                  <a:srgbClr val="FFFFFF"/>
                </a:highlight>
              </a:rPr>
              <a:t>use</a:t>
            </a:r>
            <a:r>
              <a:rPr lang="en-US">
                <a:solidFill>
                  <a:schemeClr val="dk1"/>
                </a:solidFill>
                <a:highlight>
                  <a:srgbClr val="FFFFFF"/>
                </a:highlight>
              </a:rPr>
              <a:t> Northwinds2019TSQLV5</a:t>
            </a:r>
            <a:endParaRPr>
              <a:solidFill>
                <a:schemeClr val="dk1"/>
              </a:solidFill>
              <a:highlight>
                <a:srgbClr val="FFFFFF"/>
              </a:highlight>
            </a:endParaRPr>
          </a:p>
          <a:p>
            <a:pPr marL="0" lvl="0" indent="0" algn="l" rtl="0">
              <a:lnSpc>
                <a:spcPct val="122727"/>
              </a:lnSpc>
              <a:spcBef>
                <a:spcPts val="0"/>
              </a:spcBef>
              <a:spcAft>
                <a:spcPts val="0"/>
              </a:spcAft>
              <a:buNone/>
            </a:pPr>
            <a:r>
              <a:rPr lang="en-US">
                <a:solidFill>
                  <a:schemeClr val="dk1"/>
                </a:solidFill>
                <a:highlight>
                  <a:srgbClr val="FFFFFF"/>
                </a:highlight>
              </a:rPr>
              <a:t>;</a:t>
            </a:r>
            <a:endParaRPr>
              <a:solidFill>
                <a:schemeClr val="dk1"/>
              </a:solidFill>
              <a:highlight>
                <a:srgbClr val="FFFFFF"/>
              </a:highlight>
            </a:endParaRPr>
          </a:p>
          <a:p>
            <a:pPr marL="0" lvl="0" indent="0" algn="l" rtl="0">
              <a:lnSpc>
                <a:spcPct val="122727"/>
              </a:lnSpc>
              <a:spcBef>
                <a:spcPts val="0"/>
              </a:spcBef>
              <a:spcAft>
                <a:spcPts val="0"/>
              </a:spcAft>
              <a:buNone/>
            </a:pPr>
            <a:r>
              <a:rPr lang="en-US">
                <a:solidFill>
                  <a:schemeClr val="dk1"/>
                </a:solidFill>
                <a:highlight>
                  <a:srgbClr val="FFFFFF"/>
                </a:highlight>
              </a:rPr>
              <a:t> </a:t>
            </a:r>
            <a:endParaRPr>
              <a:solidFill>
                <a:schemeClr val="dk1"/>
              </a:solidFill>
              <a:highlight>
                <a:srgbClr val="FFFFFF"/>
              </a:highlight>
            </a:endParaRPr>
          </a:p>
          <a:p>
            <a:pPr marL="0" lvl="0" indent="0" algn="l" rtl="0">
              <a:lnSpc>
                <a:spcPct val="122727"/>
              </a:lnSpc>
              <a:spcBef>
                <a:spcPts val="0"/>
              </a:spcBef>
              <a:spcAft>
                <a:spcPts val="0"/>
              </a:spcAft>
              <a:buNone/>
            </a:pPr>
            <a:r>
              <a:rPr lang="en-US">
                <a:solidFill>
                  <a:srgbClr val="005AC2"/>
                </a:solidFill>
                <a:highlight>
                  <a:srgbClr val="FFFFFF"/>
                </a:highlight>
              </a:rPr>
              <a:t>SELECT</a:t>
            </a:r>
            <a:r>
              <a:rPr lang="en-US">
                <a:solidFill>
                  <a:schemeClr val="dk1"/>
                </a:solidFill>
                <a:highlight>
                  <a:srgbClr val="FFFFFF"/>
                </a:highlight>
              </a:rPr>
              <a:t> S.SupplierCountry, C.CategoryName, dbo.price(</a:t>
            </a:r>
            <a:r>
              <a:rPr lang="en-US">
                <a:solidFill>
                  <a:srgbClr val="E029C8"/>
                </a:solidFill>
                <a:highlight>
                  <a:srgbClr val="FFFFFF"/>
                </a:highlight>
              </a:rPr>
              <a:t>avg</a:t>
            </a:r>
            <a:r>
              <a:rPr lang="en-US">
                <a:solidFill>
                  <a:schemeClr val="dk1"/>
                </a:solidFill>
                <a:highlight>
                  <a:srgbClr val="FFFFFF"/>
                </a:highlight>
              </a:rPr>
              <a:t>(P.UnitPrice)) </a:t>
            </a:r>
            <a:r>
              <a:rPr lang="en-US">
                <a:solidFill>
                  <a:srgbClr val="005AC2"/>
                </a:solidFill>
                <a:highlight>
                  <a:srgbClr val="FFFFFF"/>
                </a:highlight>
              </a:rPr>
              <a:t>as</a:t>
            </a:r>
            <a:r>
              <a:rPr lang="en-US">
                <a:solidFill>
                  <a:schemeClr val="dk1"/>
                </a:solidFill>
                <a:highlight>
                  <a:srgbClr val="FFFFFF"/>
                </a:highlight>
              </a:rPr>
              <a:t> averageprice</a:t>
            </a:r>
            <a:endParaRPr>
              <a:solidFill>
                <a:schemeClr val="dk1"/>
              </a:solidFill>
              <a:highlight>
                <a:srgbClr val="FFFFFF"/>
              </a:highlight>
            </a:endParaRPr>
          </a:p>
          <a:p>
            <a:pPr marL="0" lvl="0" indent="0" algn="l" rtl="0">
              <a:lnSpc>
                <a:spcPct val="122727"/>
              </a:lnSpc>
              <a:spcBef>
                <a:spcPts val="0"/>
              </a:spcBef>
              <a:spcAft>
                <a:spcPts val="0"/>
              </a:spcAft>
              <a:buNone/>
            </a:pPr>
            <a:r>
              <a:rPr lang="en-US">
                <a:solidFill>
                  <a:srgbClr val="005AC2"/>
                </a:solidFill>
                <a:highlight>
                  <a:srgbClr val="FFFFFF"/>
                </a:highlight>
              </a:rPr>
              <a:t>from</a:t>
            </a:r>
            <a:r>
              <a:rPr lang="en-US">
                <a:solidFill>
                  <a:schemeClr val="dk1"/>
                </a:solidFill>
                <a:highlight>
                  <a:srgbClr val="FFFFFF"/>
                </a:highlight>
              </a:rPr>
              <a:t> Production.Product </a:t>
            </a:r>
            <a:r>
              <a:rPr lang="en-US">
                <a:solidFill>
                  <a:srgbClr val="005AC2"/>
                </a:solidFill>
                <a:highlight>
                  <a:srgbClr val="FFFFFF"/>
                </a:highlight>
              </a:rPr>
              <a:t>as</a:t>
            </a:r>
            <a:r>
              <a:rPr lang="en-US">
                <a:solidFill>
                  <a:schemeClr val="dk1"/>
                </a:solidFill>
                <a:highlight>
                  <a:srgbClr val="FFFFFF"/>
                </a:highlight>
              </a:rPr>
              <a:t> P</a:t>
            </a:r>
            <a:endParaRPr>
              <a:solidFill>
                <a:schemeClr val="dk1"/>
              </a:solidFill>
              <a:highlight>
                <a:srgbClr val="FFFFFF"/>
              </a:highlight>
            </a:endParaRPr>
          </a:p>
          <a:p>
            <a:pPr marL="0" lvl="0" indent="0" algn="l" rtl="0">
              <a:lnSpc>
                <a:spcPct val="122727"/>
              </a:lnSpc>
              <a:spcBef>
                <a:spcPts val="0"/>
              </a:spcBef>
              <a:spcAft>
                <a:spcPts val="0"/>
              </a:spcAft>
              <a:buNone/>
            </a:pPr>
            <a:r>
              <a:rPr lang="en-US">
                <a:solidFill>
                  <a:schemeClr val="dk1"/>
                </a:solidFill>
                <a:highlight>
                  <a:srgbClr val="FFFFFF"/>
                </a:highlight>
              </a:rPr>
              <a:t>    </a:t>
            </a:r>
            <a:r>
              <a:rPr lang="en-US">
                <a:solidFill>
                  <a:srgbClr val="005AC2"/>
                </a:solidFill>
                <a:highlight>
                  <a:srgbClr val="FFFFFF"/>
                </a:highlight>
              </a:rPr>
              <a:t>inner join</a:t>
            </a:r>
            <a:r>
              <a:rPr lang="en-US">
                <a:solidFill>
                  <a:schemeClr val="dk1"/>
                </a:solidFill>
                <a:highlight>
                  <a:srgbClr val="FFFFFF"/>
                </a:highlight>
              </a:rPr>
              <a:t> Production.Category </a:t>
            </a:r>
            <a:r>
              <a:rPr lang="en-US">
                <a:solidFill>
                  <a:srgbClr val="005AC2"/>
                </a:solidFill>
                <a:highlight>
                  <a:srgbClr val="FFFFFF"/>
                </a:highlight>
              </a:rPr>
              <a:t>as</a:t>
            </a:r>
            <a:r>
              <a:rPr lang="en-US">
                <a:solidFill>
                  <a:schemeClr val="dk1"/>
                </a:solidFill>
                <a:highlight>
                  <a:srgbClr val="FFFFFF"/>
                </a:highlight>
              </a:rPr>
              <a:t> C</a:t>
            </a:r>
            <a:endParaRPr>
              <a:solidFill>
                <a:schemeClr val="dk1"/>
              </a:solidFill>
              <a:highlight>
                <a:srgbClr val="FFFFFF"/>
              </a:highlight>
            </a:endParaRPr>
          </a:p>
          <a:p>
            <a:pPr marL="0" lvl="0" indent="0" algn="l" rtl="0">
              <a:lnSpc>
                <a:spcPct val="122727"/>
              </a:lnSpc>
              <a:spcBef>
                <a:spcPts val="0"/>
              </a:spcBef>
              <a:spcAft>
                <a:spcPts val="0"/>
              </a:spcAft>
              <a:buNone/>
            </a:pPr>
            <a:r>
              <a:rPr lang="en-US">
                <a:solidFill>
                  <a:schemeClr val="dk1"/>
                </a:solidFill>
                <a:highlight>
                  <a:srgbClr val="FFFFFF"/>
                </a:highlight>
              </a:rPr>
              <a:t>    </a:t>
            </a:r>
            <a:r>
              <a:rPr lang="en-US">
                <a:solidFill>
                  <a:srgbClr val="005AC2"/>
                </a:solidFill>
                <a:highlight>
                  <a:srgbClr val="FFFFFF"/>
                </a:highlight>
              </a:rPr>
              <a:t>on</a:t>
            </a:r>
            <a:r>
              <a:rPr lang="en-US">
                <a:solidFill>
                  <a:schemeClr val="dk1"/>
                </a:solidFill>
                <a:highlight>
                  <a:srgbClr val="FFFFFF"/>
                </a:highlight>
              </a:rPr>
              <a:t> P.CategoryId</a:t>
            </a:r>
            <a:r>
              <a:rPr lang="en-US">
                <a:solidFill>
                  <a:srgbClr val="777777"/>
                </a:solidFill>
                <a:highlight>
                  <a:srgbClr val="FFFFFF"/>
                </a:highlight>
              </a:rPr>
              <a:t>=</a:t>
            </a:r>
            <a:r>
              <a:rPr lang="en-US">
                <a:solidFill>
                  <a:schemeClr val="dk1"/>
                </a:solidFill>
                <a:highlight>
                  <a:srgbClr val="FFFFFF"/>
                </a:highlight>
              </a:rPr>
              <a:t>C.CategoryId</a:t>
            </a:r>
            <a:endParaRPr>
              <a:solidFill>
                <a:schemeClr val="dk1"/>
              </a:solidFill>
              <a:highlight>
                <a:srgbClr val="FFFFFF"/>
              </a:highlight>
            </a:endParaRPr>
          </a:p>
          <a:p>
            <a:pPr marL="0" lvl="0" indent="0" algn="l" rtl="0">
              <a:lnSpc>
                <a:spcPct val="122727"/>
              </a:lnSpc>
              <a:spcBef>
                <a:spcPts val="0"/>
              </a:spcBef>
              <a:spcAft>
                <a:spcPts val="0"/>
              </a:spcAft>
              <a:buNone/>
            </a:pPr>
            <a:r>
              <a:rPr lang="en-US">
                <a:solidFill>
                  <a:schemeClr val="dk1"/>
                </a:solidFill>
                <a:highlight>
                  <a:srgbClr val="FFFFFF"/>
                </a:highlight>
              </a:rPr>
              <a:t>    </a:t>
            </a:r>
            <a:r>
              <a:rPr lang="en-US">
                <a:solidFill>
                  <a:srgbClr val="005AC2"/>
                </a:solidFill>
                <a:highlight>
                  <a:srgbClr val="FFFFFF"/>
                </a:highlight>
              </a:rPr>
              <a:t>inner join</a:t>
            </a:r>
            <a:r>
              <a:rPr lang="en-US">
                <a:solidFill>
                  <a:schemeClr val="dk1"/>
                </a:solidFill>
                <a:highlight>
                  <a:srgbClr val="FFFFFF"/>
                </a:highlight>
              </a:rPr>
              <a:t> Production.Supplier </a:t>
            </a:r>
            <a:r>
              <a:rPr lang="en-US">
                <a:solidFill>
                  <a:srgbClr val="005AC2"/>
                </a:solidFill>
                <a:highlight>
                  <a:srgbClr val="FFFFFF"/>
                </a:highlight>
              </a:rPr>
              <a:t>as</a:t>
            </a:r>
            <a:r>
              <a:rPr lang="en-US">
                <a:solidFill>
                  <a:schemeClr val="dk1"/>
                </a:solidFill>
                <a:highlight>
                  <a:srgbClr val="FFFFFF"/>
                </a:highlight>
              </a:rPr>
              <a:t> S</a:t>
            </a:r>
            <a:endParaRPr>
              <a:solidFill>
                <a:schemeClr val="dk1"/>
              </a:solidFill>
              <a:highlight>
                <a:srgbClr val="FFFFFF"/>
              </a:highlight>
            </a:endParaRPr>
          </a:p>
          <a:p>
            <a:pPr marL="0" lvl="0" indent="0" algn="l" rtl="0">
              <a:lnSpc>
                <a:spcPct val="122727"/>
              </a:lnSpc>
              <a:spcBef>
                <a:spcPts val="0"/>
              </a:spcBef>
              <a:spcAft>
                <a:spcPts val="0"/>
              </a:spcAft>
              <a:buNone/>
            </a:pPr>
            <a:r>
              <a:rPr lang="en-US">
                <a:solidFill>
                  <a:schemeClr val="dk1"/>
                </a:solidFill>
                <a:highlight>
                  <a:srgbClr val="FFFFFF"/>
                </a:highlight>
              </a:rPr>
              <a:t>    </a:t>
            </a:r>
            <a:r>
              <a:rPr lang="en-US">
                <a:solidFill>
                  <a:srgbClr val="005AC2"/>
                </a:solidFill>
                <a:highlight>
                  <a:srgbClr val="FFFFFF"/>
                </a:highlight>
              </a:rPr>
              <a:t>on</a:t>
            </a:r>
            <a:r>
              <a:rPr lang="en-US">
                <a:solidFill>
                  <a:schemeClr val="dk1"/>
                </a:solidFill>
                <a:highlight>
                  <a:srgbClr val="FFFFFF"/>
                </a:highlight>
              </a:rPr>
              <a:t> P.SupplierId</a:t>
            </a:r>
            <a:r>
              <a:rPr lang="en-US">
                <a:solidFill>
                  <a:srgbClr val="777777"/>
                </a:solidFill>
                <a:highlight>
                  <a:srgbClr val="FFFFFF"/>
                </a:highlight>
              </a:rPr>
              <a:t>=</a:t>
            </a:r>
            <a:r>
              <a:rPr lang="en-US">
                <a:solidFill>
                  <a:schemeClr val="dk1"/>
                </a:solidFill>
                <a:highlight>
                  <a:srgbClr val="FFFFFF"/>
                </a:highlight>
              </a:rPr>
              <a:t> S.SupplierId</a:t>
            </a:r>
            <a:endParaRPr>
              <a:solidFill>
                <a:schemeClr val="dk1"/>
              </a:solidFill>
              <a:highlight>
                <a:srgbClr val="FFFFFF"/>
              </a:highlight>
            </a:endParaRPr>
          </a:p>
          <a:p>
            <a:pPr marL="0" lvl="0" indent="0" algn="l" rtl="0">
              <a:lnSpc>
                <a:spcPct val="122727"/>
              </a:lnSpc>
              <a:spcBef>
                <a:spcPts val="0"/>
              </a:spcBef>
              <a:spcAft>
                <a:spcPts val="0"/>
              </a:spcAft>
              <a:buNone/>
            </a:pPr>
            <a:r>
              <a:rPr lang="en-US">
                <a:solidFill>
                  <a:srgbClr val="005AC2"/>
                </a:solidFill>
                <a:highlight>
                  <a:srgbClr val="FFFFFF"/>
                </a:highlight>
              </a:rPr>
              <a:t>where</a:t>
            </a:r>
            <a:r>
              <a:rPr lang="en-US">
                <a:solidFill>
                  <a:schemeClr val="dk1"/>
                </a:solidFill>
                <a:highlight>
                  <a:srgbClr val="FFFFFF"/>
                </a:highlight>
              </a:rPr>
              <a:t> S.SupplierCountry</a:t>
            </a:r>
            <a:r>
              <a:rPr lang="en-US">
                <a:solidFill>
                  <a:srgbClr val="777777"/>
                </a:solidFill>
                <a:highlight>
                  <a:srgbClr val="FFFFFF"/>
                </a:highlight>
              </a:rPr>
              <a:t>='</a:t>
            </a:r>
            <a:r>
              <a:rPr lang="en-US">
                <a:solidFill>
                  <a:srgbClr val="D81111"/>
                </a:solidFill>
                <a:highlight>
                  <a:srgbClr val="FFFFFF"/>
                </a:highlight>
              </a:rPr>
              <a:t>USA'</a:t>
            </a:r>
            <a:endParaRPr>
              <a:solidFill>
                <a:srgbClr val="D81111"/>
              </a:solidFill>
              <a:highlight>
                <a:srgbClr val="FFFFFF"/>
              </a:highlight>
            </a:endParaRPr>
          </a:p>
          <a:p>
            <a:pPr marL="0" lvl="0" indent="0" algn="l" rtl="0">
              <a:lnSpc>
                <a:spcPct val="122727"/>
              </a:lnSpc>
              <a:spcBef>
                <a:spcPts val="0"/>
              </a:spcBef>
              <a:spcAft>
                <a:spcPts val="0"/>
              </a:spcAft>
              <a:buNone/>
            </a:pPr>
            <a:r>
              <a:rPr lang="en-US">
                <a:solidFill>
                  <a:srgbClr val="005AC2"/>
                </a:solidFill>
                <a:highlight>
                  <a:srgbClr val="FFFFFF"/>
                </a:highlight>
              </a:rPr>
              <a:t>group by</a:t>
            </a:r>
            <a:r>
              <a:rPr lang="en-US">
                <a:solidFill>
                  <a:schemeClr val="dk1"/>
                </a:solidFill>
                <a:highlight>
                  <a:srgbClr val="FFFFFF"/>
                </a:highlight>
              </a:rPr>
              <a:t> S.SupplierCountry,C.CategoryName</a:t>
            </a:r>
            <a:endParaRPr>
              <a:solidFill>
                <a:schemeClr val="dk1"/>
              </a:solidFill>
              <a:highlight>
                <a:srgbClr val="FFFFFF"/>
              </a:highlight>
            </a:endParaRPr>
          </a:p>
          <a:p>
            <a:pPr marL="0" lvl="0" indent="0" algn="l" rtl="0">
              <a:lnSpc>
                <a:spcPct val="122727"/>
              </a:lnSpc>
              <a:spcBef>
                <a:spcPts val="0"/>
              </a:spcBef>
              <a:spcAft>
                <a:spcPts val="0"/>
              </a:spcAft>
              <a:buClr>
                <a:schemeClr val="dk1"/>
              </a:buClr>
              <a:buSzPts val="1100"/>
              <a:buFont typeface="Arial"/>
              <a:buNone/>
            </a:pPr>
            <a:endParaRPr sz="1100">
              <a:solidFill>
                <a:srgbClr val="005AC2"/>
              </a:solidFill>
              <a:highlight>
                <a:srgbClr val="FFFFFF"/>
              </a:highlight>
            </a:endParaRPr>
          </a:p>
          <a:p>
            <a:pPr marL="0" lvl="0" indent="0" algn="l" rtl="0">
              <a:spcBef>
                <a:spcPts val="0"/>
              </a:spcBef>
              <a:spcAft>
                <a:spcPts val="0"/>
              </a:spcAft>
              <a:buNone/>
            </a:pPr>
            <a:endParaRPr sz="1800">
              <a:solidFill>
                <a:schemeClr val="dk1"/>
              </a:solidFill>
            </a:endParaRPr>
          </a:p>
        </p:txBody>
      </p:sp>
      <p:pic>
        <p:nvPicPr>
          <p:cNvPr id="426" name="Google Shape;426;g62481681c0_4_42"/>
          <p:cNvPicPr preferRelativeResize="0"/>
          <p:nvPr/>
        </p:nvPicPr>
        <p:blipFill rotWithShape="1">
          <a:blip r:embed="rId3">
            <a:alphaModFix/>
          </a:blip>
          <a:srcRect t="-460" r="59392" b="460"/>
          <a:stretch/>
        </p:blipFill>
        <p:spPr>
          <a:xfrm>
            <a:off x="496063" y="4600000"/>
            <a:ext cx="3713124" cy="2084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g62481681c0_4_48"/>
          <p:cNvSpPr txBox="1">
            <a:spLocks noGrp="1"/>
          </p:cNvSpPr>
          <p:nvPr>
            <p:ph type="title"/>
          </p:nvPr>
        </p:nvSpPr>
        <p:spPr>
          <a:xfrm>
            <a:off x="241300" y="114300"/>
            <a:ext cx="8674200" cy="614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Fixed Worst 3 Problems </a:t>
            </a:r>
            <a:endParaRPr sz="2400" b="1">
              <a:solidFill>
                <a:srgbClr val="1D314E"/>
              </a:solidFill>
            </a:endParaRPr>
          </a:p>
        </p:txBody>
      </p:sp>
      <p:sp>
        <p:nvSpPr>
          <p:cNvPr id="432" name="Google Shape;432;g62481681c0_4_48"/>
          <p:cNvSpPr txBox="1"/>
          <p:nvPr/>
        </p:nvSpPr>
        <p:spPr>
          <a:xfrm>
            <a:off x="365125" y="1010050"/>
            <a:ext cx="3975000" cy="543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rPr>
              <a:t>Group Member: Jianguo Jin</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Simple</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5: Proposition Goes Here</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u="sng">
                <a:solidFill>
                  <a:schemeClr val="dk1"/>
                </a:solidFill>
              </a:rPr>
              <a:t>What did I change to fix this query?</a:t>
            </a:r>
            <a:endParaRPr sz="1800" u="sng">
              <a:solidFill>
                <a:schemeClr val="dk1"/>
              </a:solidFill>
            </a:endParaRPr>
          </a:p>
          <a:p>
            <a:pPr marL="0" lvl="0" indent="0" algn="l" rtl="0">
              <a:spcBef>
                <a:spcPts val="0"/>
              </a:spcBef>
              <a:spcAft>
                <a:spcPts val="0"/>
              </a:spcAft>
              <a:buNone/>
            </a:pPr>
            <a:r>
              <a:rPr lang="en-US"/>
              <a:t>select FCR.[Date], FCR.AverageRate </a:t>
            </a:r>
            <a:endParaRPr/>
          </a:p>
          <a:p>
            <a:pPr marL="0" lvl="0" indent="0" algn="l" rtl="0">
              <a:spcBef>
                <a:spcPts val="0"/>
              </a:spcBef>
              <a:spcAft>
                <a:spcPts val="0"/>
              </a:spcAft>
              <a:buNone/>
            </a:pPr>
            <a:r>
              <a:rPr lang="en-US"/>
              <a:t> → </a:t>
            </a:r>
            <a:endParaRPr/>
          </a:p>
          <a:p>
            <a:pPr marL="0" lvl="0" indent="0" algn="l" rtl="0">
              <a:spcBef>
                <a:spcPts val="0"/>
              </a:spcBef>
              <a:spcAft>
                <a:spcPts val="0"/>
              </a:spcAft>
              <a:buNone/>
            </a:pPr>
            <a:r>
              <a:rPr lang="en-US"/>
              <a:t>select convert(date,FCR.[Date]) as date ,</a:t>
            </a:r>
            <a:r>
              <a:rPr lang="en-US">
                <a:solidFill>
                  <a:schemeClr val="dk1"/>
                </a:solidFill>
              </a:rPr>
              <a:t>FCR.AverageRate</a:t>
            </a:r>
            <a:endParaRPr>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u="sng">
                <a:solidFill>
                  <a:schemeClr val="dk1"/>
                </a:solidFill>
              </a:rPr>
              <a:t>How did this improve my query?</a:t>
            </a:r>
            <a:endParaRPr sz="1800" u="sng">
              <a:solidFill>
                <a:schemeClr val="dk1"/>
              </a:solidFill>
            </a:endParaRPr>
          </a:p>
          <a:p>
            <a:pPr marL="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Converted the data type of the date</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datetime → date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433" name="Google Shape;433;g62481681c0_4_48"/>
          <p:cNvSpPr txBox="1"/>
          <p:nvPr/>
        </p:nvSpPr>
        <p:spPr>
          <a:xfrm>
            <a:off x="4594225" y="887425"/>
            <a:ext cx="39750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22727"/>
              </a:lnSpc>
              <a:spcBef>
                <a:spcPts val="0"/>
              </a:spcBef>
              <a:spcAft>
                <a:spcPts val="0"/>
              </a:spcAft>
              <a:buClr>
                <a:schemeClr val="dk1"/>
              </a:buClr>
              <a:buSzPts val="1100"/>
              <a:buFont typeface="Arial"/>
              <a:buNone/>
            </a:pPr>
            <a:r>
              <a:rPr lang="en-US" sz="1200">
                <a:solidFill>
                  <a:srgbClr val="005AC2"/>
                </a:solidFill>
                <a:highlight>
                  <a:srgbClr val="FFFFFF"/>
                </a:highlight>
              </a:rPr>
              <a:t>select</a:t>
            </a:r>
            <a:r>
              <a:rPr lang="en-US" sz="1200">
                <a:solidFill>
                  <a:schemeClr val="dk1"/>
                </a:solidFill>
                <a:highlight>
                  <a:srgbClr val="FFFFFF"/>
                </a:highlight>
              </a:rPr>
              <a:t> </a:t>
            </a:r>
            <a:r>
              <a:rPr lang="en-US" sz="1200">
                <a:solidFill>
                  <a:srgbClr val="E029C8"/>
                </a:solidFill>
                <a:highlight>
                  <a:srgbClr val="FFFFFF"/>
                </a:highlight>
              </a:rPr>
              <a:t>convert</a:t>
            </a:r>
            <a:r>
              <a:rPr lang="en-US" sz="1200">
                <a:solidFill>
                  <a:schemeClr val="dk1"/>
                </a:solidFill>
                <a:highlight>
                  <a:srgbClr val="FFFFFF"/>
                </a:highlight>
              </a:rPr>
              <a:t>(</a:t>
            </a:r>
            <a:r>
              <a:rPr lang="en-US" sz="1200">
                <a:solidFill>
                  <a:srgbClr val="005AC2"/>
                </a:solidFill>
                <a:highlight>
                  <a:srgbClr val="FFFFFF"/>
                </a:highlight>
              </a:rPr>
              <a:t>date</a:t>
            </a:r>
            <a:r>
              <a:rPr lang="en-US" sz="1200">
                <a:solidFill>
                  <a:schemeClr val="dk1"/>
                </a:solidFill>
                <a:highlight>
                  <a:srgbClr val="FFFFFF"/>
                </a:highlight>
              </a:rPr>
              <a:t>,FCR.[Date]) </a:t>
            </a:r>
            <a:r>
              <a:rPr lang="en-US" sz="1200">
                <a:solidFill>
                  <a:srgbClr val="005AC2"/>
                </a:solidFill>
                <a:highlight>
                  <a:srgbClr val="FFFFFF"/>
                </a:highlight>
              </a:rPr>
              <a:t>as</a:t>
            </a:r>
            <a:r>
              <a:rPr lang="en-US" sz="1200">
                <a:solidFill>
                  <a:schemeClr val="dk1"/>
                </a:solidFill>
                <a:highlight>
                  <a:srgbClr val="FFFFFF"/>
                </a:highlight>
              </a:rPr>
              <a:t> </a:t>
            </a:r>
            <a:r>
              <a:rPr lang="en-US" sz="1200">
                <a:solidFill>
                  <a:srgbClr val="005AC2"/>
                </a:solidFill>
                <a:highlight>
                  <a:srgbClr val="FFFFFF"/>
                </a:highlight>
              </a:rPr>
              <a:t>date</a:t>
            </a:r>
            <a:r>
              <a:rPr lang="en-US" sz="1200">
                <a:solidFill>
                  <a:schemeClr val="dk1"/>
                </a:solidFill>
                <a:highlight>
                  <a:srgbClr val="FFFFFF"/>
                </a:highlight>
              </a:rPr>
              <a:t>, FCR.AverageRate</a:t>
            </a:r>
            <a:endParaRPr sz="1200">
              <a:solidFill>
                <a:schemeClr val="dk1"/>
              </a:solidFill>
              <a:highlight>
                <a:srgbClr val="FFFFFF"/>
              </a:highlight>
            </a:endParaRPr>
          </a:p>
          <a:p>
            <a:pPr marL="0" lvl="0" indent="0" algn="l" rtl="0">
              <a:lnSpc>
                <a:spcPct val="122727"/>
              </a:lnSpc>
              <a:spcBef>
                <a:spcPts val="0"/>
              </a:spcBef>
              <a:spcAft>
                <a:spcPts val="0"/>
              </a:spcAft>
              <a:buClr>
                <a:schemeClr val="dk1"/>
              </a:buClr>
              <a:buSzPts val="1100"/>
              <a:buFont typeface="Arial"/>
              <a:buNone/>
            </a:pPr>
            <a:r>
              <a:rPr lang="en-US" sz="1200">
                <a:solidFill>
                  <a:srgbClr val="005AC2"/>
                </a:solidFill>
                <a:highlight>
                  <a:srgbClr val="FFFFFF"/>
                </a:highlight>
              </a:rPr>
              <a:t>from</a:t>
            </a:r>
            <a:r>
              <a:rPr lang="en-US" sz="1200">
                <a:solidFill>
                  <a:schemeClr val="dk1"/>
                </a:solidFill>
                <a:highlight>
                  <a:srgbClr val="FFFFFF"/>
                </a:highlight>
              </a:rPr>
              <a:t> dbo.DimCurrency </a:t>
            </a:r>
            <a:r>
              <a:rPr lang="en-US" sz="1200">
                <a:solidFill>
                  <a:srgbClr val="005AC2"/>
                </a:solidFill>
                <a:highlight>
                  <a:srgbClr val="FFFFFF"/>
                </a:highlight>
              </a:rPr>
              <a:t>as</a:t>
            </a:r>
            <a:r>
              <a:rPr lang="en-US" sz="1200">
                <a:solidFill>
                  <a:schemeClr val="dk1"/>
                </a:solidFill>
                <a:highlight>
                  <a:srgbClr val="FFFFFF"/>
                </a:highlight>
              </a:rPr>
              <a:t> C</a:t>
            </a:r>
            <a:endParaRPr sz="1200">
              <a:solidFill>
                <a:schemeClr val="dk1"/>
              </a:solidFill>
              <a:highlight>
                <a:srgbClr val="FFFFFF"/>
              </a:highlight>
            </a:endParaRPr>
          </a:p>
          <a:p>
            <a:pPr marL="0" lvl="0" indent="0" algn="l" rtl="0">
              <a:lnSpc>
                <a:spcPct val="122727"/>
              </a:lnSpc>
              <a:spcBef>
                <a:spcPts val="0"/>
              </a:spcBef>
              <a:spcAft>
                <a:spcPts val="0"/>
              </a:spcAft>
              <a:buClr>
                <a:schemeClr val="dk1"/>
              </a:buClr>
              <a:buSzPts val="1100"/>
              <a:buFont typeface="Arial"/>
              <a:buNone/>
            </a:pPr>
            <a:r>
              <a:rPr lang="en-US" sz="1200">
                <a:solidFill>
                  <a:schemeClr val="dk1"/>
                </a:solidFill>
                <a:highlight>
                  <a:srgbClr val="FFFFFF"/>
                </a:highlight>
              </a:rPr>
              <a:t>    </a:t>
            </a:r>
            <a:r>
              <a:rPr lang="en-US" sz="1200">
                <a:solidFill>
                  <a:srgbClr val="005AC2"/>
                </a:solidFill>
                <a:highlight>
                  <a:srgbClr val="FFFFFF"/>
                </a:highlight>
              </a:rPr>
              <a:t>inner join</a:t>
            </a:r>
            <a:r>
              <a:rPr lang="en-US" sz="1200">
                <a:solidFill>
                  <a:schemeClr val="dk1"/>
                </a:solidFill>
                <a:highlight>
                  <a:srgbClr val="FFFFFF"/>
                </a:highlight>
              </a:rPr>
              <a:t> dbo.FactCurrencyRate </a:t>
            </a:r>
            <a:r>
              <a:rPr lang="en-US" sz="1200">
                <a:solidFill>
                  <a:srgbClr val="005AC2"/>
                </a:solidFill>
                <a:highlight>
                  <a:srgbClr val="FFFFFF"/>
                </a:highlight>
              </a:rPr>
              <a:t>as</a:t>
            </a:r>
            <a:r>
              <a:rPr lang="en-US" sz="1200">
                <a:solidFill>
                  <a:schemeClr val="dk1"/>
                </a:solidFill>
                <a:highlight>
                  <a:srgbClr val="FFFFFF"/>
                </a:highlight>
              </a:rPr>
              <a:t> FCR</a:t>
            </a:r>
            <a:endParaRPr sz="1200">
              <a:solidFill>
                <a:schemeClr val="dk1"/>
              </a:solidFill>
              <a:highlight>
                <a:srgbClr val="FFFFFF"/>
              </a:highlight>
            </a:endParaRPr>
          </a:p>
          <a:p>
            <a:pPr marL="0" lvl="0" indent="0" algn="l" rtl="0">
              <a:lnSpc>
                <a:spcPct val="122727"/>
              </a:lnSpc>
              <a:spcBef>
                <a:spcPts val="0"/>
              </a:spcBef>
              <a:spcAft>
                <a:spcPts val="0"/>
              </a:spcAft>
              <a:buClr>
                <a:schemeClr val="dk1"/>
              </a:buClr>
              <a:buSzPts val="1100"/>
              <a:buFont typeface="Arial"/>
              <a:buNone/>
            </a:pPr>
            <a:r>
              <a:rPr lang="en-US" sz="1200">
                <a:solidFill>
                  <a:schemeClr val="dk1"/>
                </a:solidFill>
                <a:highlight>
                  <a:srgbClr val="FFFFFF"/>
                </a:highlight>
              </a:rPr>
              <a:t>    </a:t>
            </a:r>
            <a:r>
              <a:rPr lang="en-US" sz="1200">
                <a:solidFill>
                  <a:srgbClr val="005AC2"/>
                </a:solidFill>
                <a:highlight>
                  <a:srgbClr val="FFFFFF"/>
                </a:highlight>
              </a:rPr>
              <a:t>on</a:t>
            </a:r>
            <a:r>
              <a:rPr lang="en-US" sz="1200">
                <a:solidFill>
                  <a:schemeClr val="dk1"/>
                </a:solidFill>
                <a:highlight>
                  <a:srgbClr val="FFFFFF"/>
                </a:highlight>
              </a:rPr>
              <a:t> C.CurrencyKey</a:t>
            </a:r>
            <a:r>
              <a:rPr lang="en-US" sz="1200">
                <a:solidFill>
                  <a:srgbClr val="777777"/>
                </a:solidFill>
                <a:highlight>
                  <a:srgbClr val="FFFFFF"/>
                </a:highlight>
              </a:rPr>
              <a:t>=</a:t>
            </a:r>
            <a:r>
              <a:rPr lang="en-US" sz="1200">
                <a:solidFill>
                  <a:schemeClr val="dk1"/>
                </a:solidFill>
                <a:highlight>
                  <a:srgbClr val="FFFFFF"/>
                </a:highlight>
              </a:rPr>
              <a:t> FCR.CurrencyKey</a:t>
            </a:r>
            <a:endParaRPr sz="1200">
              <a:solidFill>
                <a:schemeClr val="dk1"/>
              </a:solidFill>
              <a:highlight>
                <a:srgbClr val="FFFFFF"/>
              </a:highlight>
            </a:endParaRPr>
          </a:p>
          <a:p>
            <a:pPr marL="0" lvl="0" indent="0" algn="l" rtl="0">
              <a:lnSpc>
                <a:spcPct val="122727"/>
              </a:lnSpc>
              <a:spcBef>
                <a:spcPts val="0"/>
              </a:spcBef>
              <a:spcAft>
                <a:spcPts val="0"/>
              </a:spcAft>
              <a:buClr>
                <a:schemeClr val="dk1"/>
              </a:buClr>
              <a:buSzPts val="1100"/>
              <a:buFont typeface="Arial"/>
              <a:buNone/>
            </a:pPr>
            <a:r>
              <a:rPr lang="en-US" sz="1200">
                <a:solidFill>
                  <a:srgbClr val="005AC2"/>
                </a:solidFill>
                <a:highlight>
                  <a:srgbClr val="FFFFFF"/>
                </a:highlight>
              </a:rPr>
              <a:t>where</a:t>
            </a:r>
            <a:r>
              <a:rPr lang="en-US" sz="1200">
                <a:solidFill>
                  <a:schemeClr val="dk1"/>
                </a:solidFill>
                <a:highlight>
                  <a:srgbClr val="FFFFFF"/>
                </a:highlight>
              </a:rPr>
              <a:t> C.CurrencyName </a:t>
            </a:r>
            <a:r>
              <a:rPr lang="en-US" sz="1200">
                <a:solidFill>
                  <a:srgbClr val="005AC2"/>
                </a:solidFill>
                <a:highlight>
                  <a:srgbClr val="FFFFFF"/>
                </a:highlight>
              </a:rPr>
              <a:t>LIKE</a:t>
            </a:r>
            <a:r>
              <a:rPr lang="en-US" sz="1200">
                <a:solidFill>
                  <a:schemeClr val="dk1"/>
                </a:solidFill>
                <a:highlight>
                  <a:srgbClr val="FFFFFF"/>
                </a:highlight>
              </a:rPr>
              <a:t> </a:t>
            </a:r>
            <a:r>
              <a:rPr lang="en-US" sz="1200">
                <a:solidFill>
                  <a:srgbClr val="777777"/>
                </a:solidFill>
                <a:highlight>
                  <a:srgbClr val="FFFFFF"/>
                </a:highlight>
              </a:rPr>
              <a:t>N'</a:t>
            </a:r>
            <a:r>
              <a:rPr lang="en-US" sz="1200">
                <a:solidFill>
                  <a:srgbClr val="D81111"/>
                </a:solidFill>
                <a:highlight>
                  <a:srgbClr val="FFFFFF"/>
                </a:highlight>
              </a:rPr>
              <a:t>%Pound'</a:t>
            </a:r>
            <a:r>
              <a:rPr lang="en-US" sz="1200">
                <a:solidFill>
                  <a:schemeClr val="dk1"/>
                </a:solidFill>
                <a:highlight>
                  <a:srgbClr val="FFFFFF"/>
                </a:highlight>
              </a:rPr>
              <a:t> </a:t>
            </a:r>
            <a:r>
              <a:rPr lang="en-US" sz="1200">
                <a:solidFill>
                  <a:srgbClr val="005AC2"/>
                </a:solidFill>
                <a:highlight>
                  <a:srgbClr val="FFFFFF"/>
                </a:highlight>
              </a:rPr>
              <a:t>and</a:t>
            </a:r>
            <a:r>
              <a:rPr lang="en-US" sz="1200">
                <a:solidFill>
                  <a:schemeClr val="dk1"/>
                </a:solidFill>
                <a:highlight>
                  <a:srgbClr val="FFFFFF"/>
                </a:highlight>
              </a:rPr>
              <a:t> </a:t>
            </a:r>
            <a:r>
              <a:rPr lang="en-US" sz="1200">
                <a:solidFill>
                  <a:srgbClr val="E029C8"/>
                </a:solidFill>
                <a:highlight>
                  <a:srgbClr val="FFFFFF"/>
                </a:highlight>
              </a:rPr>
              <a:t>year</a:t>
            </a:r>
            <a:r>
              <a:rPr lang="en-US" sz="1200">
                <a:solidFill>
                  <a:schemeClr val="dk1"/>
                </a:solidFill>
                <a:highlight>
                  <a:srgbClr val="FFFFFF"/>
                </a:highlight>
              </a:rPr>
              <a:t>(FCR.[Date])</a:t>
            </a:r>
            <a:r>
              <a:rPr lang="en-US" sz="1200">
                <a:solidFill>
                  <a:srgbClr val="777777"/>
                </a:solidFill>
                <a:highlight>
                  <a:srgbClr val="FFFFFF"/>
                </a:highlight>
              </a:rPr>
              <a:t>=</a:t>
            </a:r>
            <a:r>
              <a:rPr lang="en-US" sz="1200">
                <a:solidFill>
                  <a:srgbClr val="D81111"/>
                </a:solidFill>
                <a:highlight>
                  <a:srgbClr val="FFFFFF"/>
                </a:highlight>
              </a:rPr>
              <a:t>2011</a:t>
            </a:r>
            <a:endParaRPr sz="1200">
              <a:solidFill>
                <a:srgbClr val="D81111"/>
              </a:solidFill>
              <a:highlight>
                <a:srgbClr val="FFFFFF"/>
              </a:highlight>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434" name="Google Shape;434;g62481681c0_4_48"/>
          <p:cNvPicPr preferRelativeResize="0"/>
          <p:nvPr/>
        </p:nvPicPr>
        <p:blipFill>
          <a:blip r:embed="rId3">
            <a:alphaModFix/>
          </a:blip>
          <a:stretch>
            <a:fillRect/>
          </a:stretch>
        </p:blipFill>
        <p:spPr>
          <a:xfrm>
            <a:off x="4594225" y="3183065"/>
            <a:ext cx="2615925" cy="346251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62481681c0_4_54"/>
          <p:cNvSpPr txBox="1">
            <a:spLocks noGrp="1"/>
          </p:cNvSpPr>
          <p:nvPr>
            <p:ph type="title"/>
          </p:nvPr>
        </p:nvSpPr>
        <p:spPr>
          <a:xfrm>
            <a:off x="241300" y="114300"/>
            <a:ext cx="8674200" cy="62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Fixed Worst 3 Problems </a:t>
            </a:r>
            <a:endParaRPr sz="2400" b="1">
              <a:solidFill>
                <a:srgbClr val="1D314E"/>
              </a:solidFill>
            </a:endParaRPr>
          </a:p>
        </p:txBody>
      </p:sp>
      <p:sp>
        <p:nvSpPr>
          <p:cNvPr id="440" name="Google Shape;440;g62481681c0_4_54"/>
          <p:cNvSpPr txBox="1"/>
          <p:nvPr/>
        </p:nvSpPr>
        <p:spPr>
          <a:xfrm>
            <a:off x="241300" y="1010050"/>
            <a:ext cx="3975000" cy="5373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rPr>
              <a:t>Group Member: Jianguo Jin</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Medium</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6: </a:t>
            </a:r>
            <a:r>
              <a:rPr lang="en-US">
                <a:solidFill>
                  <a:schemeClr val="dk1"/>
                </a:solidFill>
              </a:rPr>
              <a:t>Find  the amount of orders from every city that OrderDate is between 20150101 and 20150630 </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u="sng">
                <a:solidFill>
                  <a:schemeClr val="dk1"/>
                </a:solidFill>
              </a:rPr>
              <a:t>What did I change to fix this query?</a:t>
            </a:r>
            <a:endParaRPr sz="1800" u="sng">
              <a:solidFill>
                <a:schemeClr val="dk1"/>
              </a:solidFill>
            </a:endParaRPr>
          </a:p>
          <a:p>
            <a:pPr marL="457200" lvl="0" indent="-317500" algn="l" rtl="0">
              <a:spcBef>
                <a:spcPts val="0"/>
              </a:spcBef>
              <a:spcAft>
                <a:spcPts val="0"/>
              </a:spcAft>
              <a:buSzPts val="1400"/>
              <a:buChar char="●"/>
            </a:pPr>
            <a:r>
              <a:rPr lang="en-US">
                <a:solidFill>
                  <a:schemeClr val="dk1"/>
                </a:solidFill>
              </a:rPr>
              <a:t>added</a:t>
            </a:r>
            <a:r>
              <a:rPr lang="en-US" sz="1800">
                <a:solidFill>
                  <a:schemeClr val="dk1"/>
                </a:solidFill>
              </a:rPr>
              <a:t> </a:t>
            </a:r>
            <a:r>
              <a:rPr lang="en-US" sz="1200" i="1">
                <a:solidFill>
                  <a:schemeClr val="dk1"/>
                </a:solidFill>
                <a:latin typeface="Courier New"/>
                <a:ea typeface="Courier New"/>
                <a:cs typeface="Courier New"/>
                <a:sym typeface="Courier New"/>
              </a:rPr>
              <a:t>C.CustomerCountry </a:t>
            </a:r>
            <a:r>
              <a:rPr lang="en-US"/>
              <a:t> in select clause </a:t>
            </a:r>
            <a:endParaRPr/>
          </a:p>
          <a:p>
            <a:pPr marL="457200" lvl="0" indent="-317500" algn="l" rtl="0">
              <a:spcBef>
                <a:spcPts val="0"/>
              </a:spcBef>
              <a:spcAft>
                <a:spcPts val="0"/>
              </a:spcAft>
              <a:buSzPts val="1400"/>
              <a:buChar char="●"/>
            </a:pPr>
            <a:r>
              <a:rPr lang="en-US"/>
              <a:t>added </a:t>
            </a:r>
            <a:r>
              <a:rPr lang="en-US" sz="1200" i="1">
                <a:solidFill>
                  <a:schemeClr val="dk1"/>
                </a:solidFill>
                <a:latin typeface="Courier New"/>
                <a:ea typeface="Courier New"/>
                <a:cs typeface="Courier New"/>
                <a:sym typeface="Courier New"/>
              </a:rPr>
              <a:t>C.CustomerCountry</a:t>
            </a:r>
            <a:r>
              <a:rPr lang="en-US" sz="1200">
                <a:solidFill>
                  <a:schemeClr val="dk1"/>
                </a:solidFill>
                <a:latin typeface="Courier New"/>
                <a:ea typeface="Courier New"/>
                <a:cs typeface="Courier New"/>
                <a:sym typeface="Courier New"/>
              </a:rPr>
              <a:t> </a:t>
            </a:r>
            <a:r>
              <a:rPr lang="en-US"/>
              <a:t> in group by</a:t>
            </a:r>
            <a:endParaRPr sz="1200">
              <a:solidFill>
                <a:schemeClr val="dk1"/>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u="sng">
                <a:solidFill>
                  <a:schemeClr val="dk1"/>
                </a:solidFill>
              </a:rPr>
              <a:t>How did this improve my query?</a:t>
            </a:r>
            <a:endParaRPr sz="1800" u="sng">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Since added the country name, we can easily find the city is which country.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441" name="Google Shape;441;g62481681c0_4_54"/>
          <p:cNvSpPr txBox="1"/>
          <p:nvPr/>
        </p:nvSpPr>
        <p:spPr>
          <a:xfrm>
            <a:off x="4472825" y="808425"/>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200"/>
          </a:p>
          <a:p>
            <a:pPr marL="0" lvl="0" indent="0" algn="l" rtl="0">
              <a:lnSpc>
                <a:spcPct val="115000"/>
              </a:lnSpc>
              <a:spcBef>
                <a:spcPts val="0"/>
              </a:spcBef>
              <a:spcAft>
                <a:spcPts val="0"/>
              </a:spcAft>
              <a:buClr>
                <a:schemeClr val="dk1"/>
              </a:buClr>
              <a:buSzPts val="1100"/>
              <a:buFont typeface="Arial"/>
              <a:buNone/>
            </a:pPr>
            <a:r>
              <a:rPr lang="en-US" sz="1200">
                <a:solidFill>
                  <a:srgbClr val="005AC2"/>
                </a:solidFill>
                <a:highlight>
                  <a:srgbClr val="FFFFFF"/>
                </a:highlight>
              </a:rPr>
              <a:t>select</a:t>
            </a:r>
            <a:r>
              <a:rPr lang="en-US" sz="1200">
                <a:solidFill>
                  <a:schemeClr val="dk1"/>
                </a:solidFill>
                <a:highlight>
                  <a:srgbClr val="FFFFFF"/>
                </a:highlight>
              </a:rPr>
              <a:t> C.CustomerCity,C.CustomerCountry, </a:t>
            </a:r>
            <a:r>
              <a:rPr lang="en-US" sz="1200">
                <a:solidFill>
                  <a:srgbClr val="E029C8"/>
                </a:solidFill>
                <a:highlight>
                  <a:srgbClr val="FFFFFF"/>
                </a:highlight>
              </a:rPr>
              <a:t>count</a:t>
            </a:r>
            <a:r>
              <a:rPr lang="en-US" sz="1200">
                <a:solidFill>
                  <a:schemeClr val="dk1"/>
                </a:solidFill>
                <a:highlight>
                  <a:srgbClr val="FFFFFF"/>
                </a:highlight>
              </a:rPr>
              <a:t>(O.OrderId) </a:t>
            </a:r>
            <a:r>
              <a:rPr lang="en-US" sz="1200">
                <a:solidFill>
                  <a:srgbClr val="005AC2"/>
                </a:solidFill>
                <a:highlight>
                  <a:srgbClr val="FFFFFF"/>
                </a:highlight>
              </a:rPr>
              <a:t>as</a:t>
            </a:r>
            <a:r>
              <a:rPr lang="en-US" sz="1200">
                <a:solidFill>
                  <a:schemeClr val="dk1"/>
                </a:solidFill>
                <a:highlight>
                  <a:srgbClr val="FFFFFF"/>
                </a:highlight>
              </a:rPr>
              <a:t> amount</a:t>
            </a: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200">
                <a:solidFill>
                  <a:srgbClr val="005AC2"/>
                </a:solidFill>
                <a:highlight>
                  <a:srgbClr val="FFFFFF"/>
                </a:highlight>
              </a:rPr>
              <a:t>from</a:t>
            </a:r>
            <a:r>
              <a:rPr lang="en-US" sz="1200">
                <a:solidFill>
                  <a:schemeClr val="dk1"/>
                </a:solidFill>
                <a:highlight>
                  <a:srgbClr val="FFFFFF"/>
                </a:highlight>
              </a:rPr>
              <a:t> Sales.Customer </a:t>
            </a:r>
            <a:r>
              <a:rPr lang="en-US" sz="1200">
                <a:solidFill>
                  <a:srgbClr val="005AC2"/>
                </a:solidFill>
                <a:highlight>
                  <a:srgbClr val="FFFFFF"/>
                </a:highlight>
              </a:rPr>
              <a:t>as</a:t>
            </a:r>
            <a:r>
              <a:rPr lang="en-US" sz="1200">
                <a:solidFill>
                  <a:schemeClr val="dk1"/>
                </a:solidFill>
                <a:highlight>
                  <a:srgbClr val="FFFFFF"/>
                </a:highlight>
              </a:rPr>
              <a:t> C</a:t>
            </a: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highlight>
                  <a:srgbClr val="FFFFFF"/>
                </a:highlight>
              </a:rPr>
              <a:t>    </a:t>
            </a:r>
            <a:r>
              <a:rPr lang="en-US" sz="1200">
                <a:solidFill>
                  <a:srgbClr val="005AC2"/>
                </a:solidFill>
                <a:highlight>
                  <a:srgbClr val="FFFFFF"/>
                </a:highlight>
              </a:rPr>
              <a:t>inner join</a:t>
            </a:r>
            <a:r>
              <a:rPr lang="en-US" sz="1200">
                <a:solidFill>
                  <a:schemeClr val="dk1"/>
                </a:solidFill>
                <a:highlight>
                  <a:srgbClr val="FFFFFF"/>
                </a:highlight>
              </a:rPr>
              <a:t> Sales.[Order] </a:t>
            </a:r>
            <a:r>
              <a:rPr lang="en-US" sz="1200">
                <a:solidFill>
                  <a:srgbClr val="005AC2"/>
                </a:solidFill>
                <a:highlight>
                  <a:srgbClr val="FFFFFF"/>
                </a:highlight>
              </a:rPr>
              <a:t>as</a:t>
            </a:r>
            <a:r>
              <a:rPr lang="en-US" sz="1200">
                <a:solidFill>
                  <a:schemeClr val="dk1"/>
                </a:solidFill>
                <a:highlight>
                  <a:srgbClr val="FFFFFF"/>
                </a:highlight>
              </a:rPr>
              <a:t> O</a:t>
            </a: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200">
                <a:solidFill>
                  <a:schemeClr val="dk1"/>
                </a:solidFill>
                <a:highlight>
                  <a:srgbClr val="FFFFFF"/>
                </a:highlight>
              </a:rPr>
              <a:t>    </a:t>
            </a:r>
            <a:r>
              <a:rPr lang="en-US" sz="1200">
                <a:solidFill>
                  <a:srgbClr val="005AC2"/>
                </a:solidFill>
                <a:highlight>
                  <a:srgbClr val="FFFFFF"/>
                </a:highlight>
              </a:rPr>
              <a:t>on</a:t>
            </a:r>
            <a:r>
              <a:rPr lang="en-US" sz="1200">
                <a:solidFill>
                  <a:schemeClr val="dk1"/>
                </a:solidFill>
                <a:highlight>
                  <a:srgbClr val="FFFFFF"/>
                </a:highlight>
              </a:rPr>
              <a:t> C.CustomerId</a:t>
            </a:r>
            <a:r>
              <a:rPr lang="en-US" sz="1200">
                <a:solidFill>
                  <a:srgbClr val="777777"/>
                </a:solidFill>
                <a:highlight>
                  <a:srgbClr val="FFFFFF"/>
                </a:highlight>
              </a:rPr>
              <a:t>=</a:t>
            </a:r>
            <a:r>
              <a:rPr lang="en-US" sz="1200">
                <a:solidFill>
                  <a:schemeClr val="dk1"/>
                </a:solidFill>
                <a:highlight>
                  <a:srgbClr val="FFFFFF"/>
                </a:highlight>
              </a:rPr>
              <a:t> O.CustomerId</a:t>
            </a:r>
            <a:endParaRPr sz="120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US" sz="1200">
                <a:solidFill>
                  <a:srgbClr val="005AC2"/>
                </a:solidFill>
                <a:highlight>
                  <a:srgbClr val="FFFFFF"/>
                </a:highlight>
              </a:rPr>
              <a:t>where</a:t>
            </a:r>
            <a:r>
              <a:rPr lang="en-US" sz="1200">
                <a:solidFill>
                  <a:schemeClr val="dk1"/>
                </a:solidFill>
                <a:highlight>
                  <a:srgbClr val="FFFFFF"/>
                </a:highlight>
              </a:rPr>
              <a:t> O.OrderDate </a:t>
            </a:r>
            <a:r>
              <a:rPr lang="en-US" sz="1200">
                <a:solidFill>
                  <a:srgbClr val="005AC2"/>
                </a:solidFill>
                <a:highlight>
                  <a:srgbClr val="FFFFFF"/>
                </a:highlight>
              </a:rPr>
              <a:t>BETWEEN</a:t>
            </a:r>
            <a:r>
              <a:rPr lang="en-US" sz="1200">
                <a:solidFill>
                  <a:schemeClr val="dk1"/>
                </a:solidFill>
                <a:highlight>
                  <a:srgbClr val="FFFFFF"/>
                </a:highlight>
              </a:rPr>
              <a:t> </a:t>
            </a:r>
            <a:r>
              <a:rPr lang="en-US" sz="1200">
                <a:solidFill>
                  <a:srgbClr val="777777"/>
                </a:solidFill>
                <a:highlight>
                  <a:srgbClr val="FFFFFF"/>
                </a:highlight>
              </a:rPr>
              <a:t>'</a:t>
            </a:r>
            <a:r>
              <a:rPr lang="en-US" sz="1200">
                <a:solidFill>
                  <a:srgbClr val="D81111"/>
                </a:solidFill>
                <a:highlight>
                  <a:srgbClr val="FFFFFF"/>
                </a:highlight>
              </a:rPr>
              <a:t>20150101'</a:t>
            </a:r>
            <a:r>
              <a:rPr lang="en-US" sz="1200">
                <a:solidFill>
                  <a:schemeClr val="dk1"/>
                </a:solidFill>
                <a:highlight>
                  <a:srgbClr val="FFFFFF"/>
                </a:highlight>
              </a:rPr>
              <a:t> </a:t>
            </a:r>
            <a:r>
              <a:rPr lang="en-US" sz="1200">
                <a:solidFill>
                  <a:srgbClr val="005AC2"/>
                </a:solidFill>
                <a:highlight>
                  <a:srgbClr val="FFFFFF"/>
                </a:highlight>
              </a:rPr>
              <a:t>and</a:t>
            </a:r>
            <a:r>
              <a:rPr lang="en-US" sz="1200">
                <a:solidFill>
                  <a:schemeClr val="dk1"/>
                </a:solidFill>
                <a:highlight>
                  <a:srgbClr val="FFFFFF"/>
                </a:highlight>
              </a:rPr>
              <a:t> </a:t>
            </a:r>
            <a:r>
              <a:rPr lang="en-US" sz="1200">
                <a:solidFill>
                  <a:srgbClr val="777777"/>
                </a:solidFill>
                <a:highlight>
                  <a:srgbClr val="FFFFFF"/>
                </a:highlight>
              </a:rPr>
              <a:t>'</a:t>
            </a:r>
            <a:r>
              <a:rPr lang="en-US" sz="1200">
                <a:solidFill>
                  <a:srgbClr val="D81111"/>
                </a:solidFill>
                <a:highlight>
                  <a:srgbClr val="FFFFFF"/>
                </a:highlight>
              </a:rPr>
              <a:t>20150630'</a:t>
            </a:r>
            <a:endParaRPr sz="1200">
              <a:solidFill>
                <a:srgbClr val="D81111"/>
              </a:solidFill>
              <a:highlight>
                <a:srgbClr val="FFFFFF"/>
              </a:highlight>
            </a:endParaRPr>
          </a:p>
          <a:p>
            <a:pPr marL="0" lvl="0" indent="0" algn="l" rtl="0">
              <a:lnSpc>
                <a:spcPct val="115000"/>
              </a:lnSpc>
              <a:spcBef>
                <a:spcPts val="0"/>
              </a:spcBef>
              <a:spcAft>
                <a:spcPts val="0"/>
              </a:spcAft>
              <a:buNone/>
            </a:pPr>
            <a:r>
              <a:rPr lang="en-US" sz="1200">
                <a:solidFill>
                  <a:srgbClr val="005AC2"/>
                </a:solidFill>
                <a:highlight>
                  <a:srgbClr val="FFFFFF"/>
                </a:highlight>
              </a:rPr>
              <a:t>group by</a:t>
            </a:r>
            <a:r>
              <a:rPr lang="en-US" sz="1200">
                <a:solidFill>
                  <a:schemeClr val="dk1"/>
                </a:solidFill>
                <a:highlight>
                  <a:srgbClr val="FFFFFF"/>
                </a:highlight>
              </a:rPr>
              <a:t> C.CustomerCity,C.CustomerCountry</a:t>
            </a:r>
            <a:endParaRPr sz="18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442" name="Google Shape;442;g62481681c0_4_54"/>
          <p:cNvPicPr preferRelativeResize="0"/>
          <p:nvPr/>
        </p:nvPicPr>
        <p:blipFill>
          <a:blip r:embed="rId3">
            <a:alphaModFix/>
          </a:blip>
          <a:stretch>
            <a:fillRect/>
          </a:stretch>
        </p:blipFill>
        <p:spPr>
          <a:xfrm>
            <a:off x="4594235" y="3317153"/>
            <a:ext cx="3003715" cy="34194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62481681c0_4_60"/>
          <p:cNvSpPr txBox="1">
            <a:spLocks noGrp="1"/>
          </p:cNvSpPr>
          <p:nvPr>
            <p:ph type="title"/>
          </p:nvPr>
        </p:nvSpPr>
        <p:spPr>
          <a:xfrm>
            <a:off x="241300" y="114300"/>
            <a:ext cx="8674200" cy="7731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Fixed Worst 3 Problems </a:t>
            </a:r>
            <a:endParaRPr sz="2400" b="1">
              <a:solidFill>
                <a:srgbClr val="1D314E"/>
              </a:solidFill>
            </a:endParaRPr>
          </a:p>
        </p:txBody>
      </p:sp>
      <p:sp>
        <p:nvSpPr>
          <p:cNvPr id="448" name="Google Shape;448;g62481681c0_4_60"/>
          <p:cNvSpPr txBox="1"/>
          <p:nvPr/>
        </p:nvSpPr>
        <p:spPr>
          <a:xfrm>
            <a:off x="365125" y="1070375"/>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rPr>
              <a:t>Group Member: Jianguo Jin</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Complex</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US" sz="1800">
                <a:solidFill>
                  <a:schemeClr val="dk1"/>
                </a:solidFill>
              </a:rPr>
              <a:t>Problem 15: </a:t>
            </a:r>
            <a:r>
              <a:rPr lang="en-US" sz="1800">
                <a:solidFill>
                  <a:schemeClr val="dk1"/>
                </a:solidFill>
                <a:highlight>
                  <a:srgbClr val="FFFFFF"/>
                </a:highlight>
              </a:rPr>
              <a:t>Find number of employee's jobtitle from each department whose wage is over 30</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u="sng">
                <a:solidFill>
                  <a:schemeClr val="dk1"/>
                </a:solidFill>
              </a:rPr>
              <a:t>What did I change to fix this query?</a:t>
            </a:r>
            <a:endParaRPr sz="1800" u="sng">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Remove the custom function and simplify the query</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Used Concat()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u="sng">
                <a:solidFill>
                  <a:schemeClr val="dk1"/>
                </a:solidFill>
              </a:rPr>
              <a:t>How did this improve my query?</a:t>
            </a:r>
            <a:endParaRPr sz="1800" u="sng">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Does the same work.</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Code is simpler</a:t>
            </a:r>
            <a:endParaRPr sz="1800">
              <a:solidFill>
                <a:schemeClr val="dk1"/>
              </a:solidFill>
            </a:endParaRPr>
          </a:p>
          <a:p>
            <a:pPr marL="457200" lvl="0" indent="0" algn="l" rtl="0">
              <a:spcBef>
                <a:spcPts val="0"/>
              </a:spcBef>
              <a:spcAft>
                <a:spcPts val="0"/>
              </a:spcAft>
              <a:buNone/>
            </a:pPr>
            <a:endParaRPr sz="1800">
              <a:solidFill>
                <a:schemeClr val="dk1"/>
              </a:solidFill>
            </a:endParaRPr>
          </a:p>
          <a:p>
            <a:pPr marL="45720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449" name="Google Shape;449;g62481681c0_4_60"/>
          <p:cNvSpPr txBox="1"/>
          <p:nvPr/>
        </p:nvSpPr>
        <p:spPr>
          <a:xfrm>
            <a:off x="4594225" y="8874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50000"/>
              </a:lnSpc>
              <a:spcBef>
                <a:spcPts val="0"/>
              </a:spcBef>
              <a:spcAft>
                <a:spcPts val="0"/>
              </a:spcAft>
              <a:buNone/>
            </a:pPr>
            <a:r>
              <a:rPr lang="en-US" sz="1100">
                <a:solidFill>
                  <a:srgbClr val="005AC2"/>
                </a:solidFill>
                <a:highlight>
                  <a:srgbClr val="FFFFFF"/>
                </a:highlight>
              </a:rPr>
              <a:t>SELECT</a:t>
            </a:r>
            <a:r>
              <a:rPr lang="en-US" sz="1100">
                <a:solidFill>
                  <a:schemeClr val="dk1"/>
                </a:solidFill>
                <a:highlight>
                  <a:srgbClr val="FFFFFF"/>
                </a:highlight>
              </a:rPr>
              <a:t> S.SupplierCountry, C.CategoryName, </a:t>
            </a:r>
            <a:r>
              <a:rPr lang="en-US" sz="1100">
                <a:solidFill>
                  <a:srgbClr val="E029C8"/>
                </a:solidFill>
                <a:highlight>
                  <a:srgbClr val="FFFFFF"/>
                </a:highlight>
              </a:rPr>
              <a:t>concat</a:t>
            </a:r>
            <a:r>
              <a:rPr lang="en-US" sz="1100">
                <a:solidFill>
                  <a:schemeClr val="dk1"/>
                </a:solidFill>
                <a:highlight>
                  <a:srgbClr val="FFFFFF"/>
                </a:highlight>
              </a:rPr>
              <a:t>(</a:t>
            </a:r>
            <a:r>
              <a:rPr lang="en-US" sz="1100">
                <a:solidFill>
                  <a:srgbClr val="777777"/>
                </a:solidFill>
                <a:highlight>
                  <a:srgbClr val="FFFFFF"/>
                </a:highlight>
              </a:rPr>
              <a:t>'</a:t>
            </a:r>
            <a:r>
              <a:rPr lang="en-US" sz="1100">
                <a:solidFill>
                  <a:srgbClr val="D81111"/>
                </a:solidFill>
                <a:highlight>
                  <a:srgbClr val="FFFFFF"/>
                </a:highlight>
              </a:rPr>
              <a:t>$'</a:t>
            </a:r>
            <a:r>
              <a:rPr lang="en-US" sz="1100">
                <a:solidFill>
                  <a:schemeClr val="dk1"/>
                </a:solidFill>
                <a:highlight>
                  <a:srgbClr val="FFFFFF"/>
                </a:highlight>
              </a:rPr>
              <a:t>,</a:t>
            </a:r>
            <a:r>
              <a:rPr lang="en-US" sz="1100">
                <a:solidFill>
                  <a:srgbClr val="E029C8"/>
                </a:solidFill>
                <a:highlight>
                  <a:srgbClr val="FFFFFF"/>
                </a:highlight>
              </a:rPr>
              <a:t>avg</a:t>
            </a:r>
            <a:r>
              <a:rPr lang="en-US" sz="1100">
                <a:solidFill>
                  <a:schemeClr val="dk1"/>
                </a:solidFill>
                <a:highlight>
                  <a:srgbClr val="FFFFFF"/>
                </a:highlight>
              </a:rPr>
              <a:t>(P.UnitPrice)) </a:t>
            </a:r>
            <a:r>
              <a:rPr lang="en-US" sz="1100">
                <a:solidFill>
                  <a:srgbClr val="005AC2"/>
                </a:solidFill>
                <a:highlight>
                  <a:srgbClr val="FFFFFF"/>
                </a:highlight>
              </a:rPr>
              <a:t>as</a:t>
            </a:r>
            <a:r>
              <a:rPr lang="en-US" sz="1100">
                <a:solidFill>
                  <a:schemeClr val="dk1"/>
                </a:solidFill>
                <a:highlight>
                  <a:srgbClr val="FFFFFF"/>
                </a:highlight>
              </a:rPr>
              <a:t> averageprice</a:t>
            </a:r>
            <a:endParaRPr sz="1100">
              <a:solidFill>
                <a:schemeClr val="dk1"/>
              </a:solidFill>
              <a:highlight>
                <a:srgbClr val="FFFFFF"/>
              </a:highlight>
            </a:endParaRPr>
          </a:p>
          <a:p>
            <a:pPr marL="0" lvl="0" indent="0" algn="l" rtl="0">
              <a:lnSpc>
                <a:spcPct val="150000"/>
              </a:lnSpc>
              <a:spcBef>
                <a:spcPts val="0"/>
              </a:spcBef>
              <a:spcAft>
                <a:spcPts val="0"/>
              </a:spcAft>
              <a:buNone/>
            </a:pPr>
            <a:r>
              <a:rPr lang="en-US" sz="1100">
                <a:solidFill>
                  <a:srgbClr val="005AC2"/>
                </a:solidFill>
                <a:highlight>
                  <a:srgbClr val="FFFFFF"/>
                </a:highlight>
              </a:rPr>
              <a:t>from</a:t>
            </a:r>
            <a:r>
              <a:rPr lang="en-US" sz="1100">
                <a:solidFill>
                  <a:schemeClr val="dk1"/>
                </a:solidFill>
                <a:highlight>
                  <a:srgbClr val="FFFFFF"/>
                </a:highlight>
              </a:rPr>
              <a:t> Production.Product </a:t>
            </a:r>
            <a:r>
              <a:rPr lang="en-US" sz="1100">
                <a:solidFill>
                  <a:srgbClr val="005AC2"/>
                </a:solidFill>
                <a:highlight>
                  <a:srgbClr val="FFFFFF"/>
                </a:highlight>
              </a:rPr>
              <a:t>as</a:t>
            </a:r>
            <a:r>
              <a:rPr lang="en-US" sz="1100">
                <a:solidFill>
                  <a:schemeClr val="dk1"/>
                </a:solidFill>
                <a:highlight>
                  <a:srgbClr val="FFFFFF"/>
                </a:highlight>
              </a:rPr>
              <a:t> P</a:t>
            </a:r>
            <a:endParaRPr sz="1100">
              <a:solidFill>
                <a:schemeClr val="dk1"/>
              </a:solidFill>
              <a:highlight>
                <a:srgbClr val="FFFFFF"/>
              </a:highlight>
            </a:endParaRPr>
          </a:p>
          <a:p>
            <a:pPr marL="0" lvl="0" indent="0" algn="l" rtl="0">
              <a:lnSpc>
                <a:spcPct val="150000"/>
              </a:lnSpc>
              <a:spcBef>
                <a:spcPts val="0"/>
              </a:spcBef>
              <a:spcAft>
                <a:spcPts val="0"/>
              </a:spcAft>
              <a:buNone/>
            </a:pPr>
            <a:r>
              <a:rPr lang="en-US" sz="1100">
                <a:solidFill>
                  <a:schemeClr val="dk1"/>
                </a:solidFill>
                <a:highlight>
                  <a:srgbClr val="FFFFFF"/>
                </a:highlight>
              </a:rPr>
              <a:t>    </a:t>
            </a:r>
            <a:r>
              <a:rPr lang="en-US" sz="1100">
                <a:solidFill>
                  <a:srgbClr val="005AC2"/>
                </a:solidFill>
                <a:highlight>
                  <a:srgbClr val="FFFFFF"/>
                </a:highlight>
              </a:rPr>
              <a:t>inner join</a:t>
            </a:r>
            <a:r>
              <a:rPr lang="en-US" sz="1100">
                <a:solidFill>
                  <a:schemeClr val="dk1"/>
                </a:solidFill>
                <a:highlight>
                  <a:srgbClr val="FFFFFF"/>
                </a:highlight>
              </a:rPr>
              <a:t> Production.Category </a:t>
            </a:r>
            <a:r>
              <a:rPr lang="en-US" sz="1100">
                <a:solidFill>
                  <a:srgbClr val="005AC2"/>
                </a:solidFill>
                <a:highlight>
                  <a:srgbClr val="FFFFFF"/>
                </a:highlight>
              </a:rPr>
              <a:t>as</a:t>
            </a:r>
            <a:r>
              <a:rPr lang="en-US" sz="1100">
                <a:solidFill>
                  <a:schemeClr val="dk1"/>
                </a:solidFill>
                <a:highlight>
                  <a:srgbClr val="FFFFFF"/>
                </a:highlight>
              </a:rPr>
              <a:t> C</a:t>
            </a:r>
            <a:endParaRPr sz="1100">
              <a:solidFill>
                <a:schemeClr val="dk1"/>
              </a:solidFill>
              <a:highlight>
                <a:srgbClr val="FFFFFF"/>
              </a:highlight>
            </a:endParaRPr>
          </a:p>
          <a:p>
            <a:pPr marL="0" lvl="0" indent="0" algn="l" rtl="0">
              <a:lnSpc>
                <a:spcPct val="150000"/>
              </a:lnSpc>
              <a:spcBef>
                <a:spcPts val="0"/>
              </a:spcBef>
              <a:spcAft>
                <a:spcPts val="0"/>
              </a:spcAft>
              <a:buNone/>
            </a:pPr>
            <a:r>
              <a:rPr lang="en-US" sz="1100">
                <a:solidFill>
                  <a:schemeClr val="dk1"/>
                </a:solidFill>
                <a:highlight>
                  <a:srgbClr val="FFFFFF"/>
                </a:highlight>
              </a:rPr>
              <a:t>    </a:t>
            </a:r>
            <a:r>
              <a:rPr lang="en-US" sz="1100">
                <a:solidFill>
                  <a:srgbClr val="005AC2"/>
                </a:solidFill>
                <a:highlight>
                  <a:srgbClr val="FFFFFF"/>
                </a:highlight>
              </a:rPr>
              <a:t>on</a:t>
            </a:r>
            <a:r>
              <a:rPr lang="en-US" sz="1100">
                <a:solidFill>
                  <a:schemeClr val="dk1"/>
                </a:solidFill>
                <a:highlight>
                  <a:srgbClr val="FFFFFF"/>
                </a:highlight>
              </a:rPr>
              <a:t> P.CategoryId</a:t>
            </a:r>
            <a:r>
              <a:rPr lang="en-US" sz="1100">
                <a:solidFill>
                  <a:srgbClr val="777777"/>
                </a:solidFill>
                <a:highlight>
                  <a:srgbClr val="FFFFFF"/>
                </a:highlight>
              </a:rPr>
              <a:t>=</a:t>
            </a:r>
            <a:r>
              <a:rPr lang="en-US" sz="1100">
                <a:solidFill>
                  <a:schemeClr val="dk1"/>
                </a:solidFill>
                <a:highlight>
                  <a:srgbClr val="FFFFFF"/>
                </a:highlight>
              </a:rPr>
              <a:t>C.CategoryId</a:t>
            </a:r>
            <a:endParaRPr sz="1100">
              <a:solidFill>
                <a:schemeClr val="dk1"/>
              </a:solidFill>
              <a:highlight>
                <a:srgbClr val="FFFFFF"/>
              </a:highlight>
            </a:endParaRPr>
          </a:p>
          <a:p>
            <a:pPr marL="0" lvl="0" indent="0" algn="l" rtl="0">
              <a:lnSpc>
                <a:spcPct val="150000"/>
              </a:lnSpc>
              <a:spcBef>
                <a:spcPts val="0"/>
              </a:spcBef>
              <a:spcAft>
                <a:spcPts val="0"/>
              </a:spcAft>
              <a:buNone/>
            </a:pPr>
            <a:r>
              <a:rPr lang="en-US" sz="1100">
                <a:solidFill>
                  <a:schemeClr val="dk1"/>
                </a:solidFill>
                <a:highlight>
                  <a:srgbClr val="FFFFFF"/>
                </a:highlight>
              </a:rPr>
              <a:t>    </a:t>
            </a:r>
            <a:r>
              <a:rPr lang="en-US" sz="1100">
                <a:solidFill>
                  <a:srgbClr val="005AC2"/>
                </a:solidFill>
                <a:highlight>
                  <a:srgbClr val="FFFFFF"/>
                </a:highlight>
              </a:rPr>
              <a:t>inner join</a:t>
            </a:r>
            <a:r>
              <a:rPr lang="en-US" sz="1100">
                <a:solidFill>
                  <a:schemeClr val="dk1"/>
                </a:solidFill>
                <a:highlight>
                  <a:srgbClr val="FFFFFF"/>
                </a:highlight>
              </a:rPr>
              <a:t> Production.Supplier </a:t>
            </a:r>
            <a:r>
              <a:rPr lang="en-US" sz="1100">
                <a:solidFill>
                  <a:srgbClr val="005AC2"/>
                </a:solidFill>
                <a:highlight>
                  <a:srgbClr val="FFFFFF"/>
                </a:highlight>
              </a:rPr>
              <a:t>as</a:t>
            </a:r>
            <a:r>
              <a:rPr lang="en-US" sz="1100">
                <a:solidFill>
                  <a:schemeClr val="dk1"/>
                </a:solidFill>
                <a:highlight>
                  <a:srgbClr val="FFFFFF"/>
                </a:highlight>
              </a:rPr>
              <a:t> S</a:t>
            </a:r>
            <a:endParaRPr sz="1100">
              <a:solidFill>
                <a:schemeClr val="dk1"/>
              </a:solidFill>
              <a:highlight>
                <a:srgbClr val="FFFFFF"/>
              </a:highlight>
            </a:endParaRPr>
          </a:p>
          <a:p>
            <a:pPr marL="0" lvl="0" indent="0" algn="l" rtl="0">
              <a:lnSpc>
                <a:spcPct val="150000"/>
              </a:lnSpc>
              <a:spcBef>
                <a:spcPts val="0"/>
              </a:spcBef>
              <a:spcAft>
                <a:spcPts val="0"/>
              </a:spcAft>
              <a:buNone/>
            </a:pPr>
            <a:r>
              <a:rPr lang="en-US" sz="1100">
                <a:solidFill>
                  <a:schemeClr val="dk1"/>
                </a:solidFill>
                <a:highlight>
                  <a:srgbClr val="FFFFFF"/>
                </a:highlight>
              </a:rPr>
              <a:t>    </a:t>
            </a:r>
            <a:r>
              <a:rPr lang="en-US" sz="1100">
                <a:solidFill>
                  <a:srgbClr val="005AC2"/>
                </a:solidFill>
                <a:highlight>
                  <a:srgbClr val="FFFFFF"/>
                </a:highlight>
              </a:rPr>
              <a:t>on</a:t>
            </a:r>
            <a:r>
              <a:rPr lang="en-US" sz="1100">
                <a:solidFill>
                  <a:schemeClr val="dk1"/>
                </a:solidFill>
                <a:highlight>
                  <a:srgbClr val="FFFFFF"/>
                </a:highlight>
              </a:rPr>
              <a:t> P.SupplierId</a:t>
            </a:r>
            <a:r>
              <a:rPr lang="en-US" sz="1100">
                <a:solidFill>
                  <a:srgbClr val="777777"/>
                </a:solidFill>
                <a:highlight>
                  <a:srgbClr val="FFFFFF"/>
                </a:highlight>
              </a:rPr>
              <a:t>=</a:t>
            </a:r>
            <a:r>
              <a:rPr lang="en-US" sz="1100">
                <a:solidFill>
                  <a:schemeClr val="dk1"/>
                </a:solidFill>
                <a:highlight>
                  <a:srgbClr val="FFFFFF"/>
                </a:highlight>
              </a:rPr>
              <a:t> S.SupplierId</a:t>
            </a:r>
            <a:endParaRPr sz="1100">
              <a:solidFill>
                <a:schemeClr val="dk1"/>
              </a:solidFill>
              <a:highlight>
                <a:srgbClr val="FFFFFF"/>
              </a:highlight>
            </a:endParaRPr>
          </a:p>
          <a:p>
            <a:pPr marL="0" lvl="0" indent="0" algn="l" rtl="0">
              <a:lnSpc>
                <a:spcPct val="150000"/>
              </a:lnSpc>
              <a:spcBef>
                <a:spcPts val="0"/>
              </a:spcBef>
              <a:spcAft>
                <a:spcPts val="0"/>
              </a:spcAft>
              <a:buNone/>
            </a:pPr>
            <a:r>
              <a:rPr lang="en-US" sz="1100">
                <a:solidFill>
                  <a:srgbClr val="005AC2"/>
                </a:solidFill>
                <a:highlight>
                  <a:srgbClr val="FFFFFF"/>
                </a:highlight>
              </a:rPr>
              <a:t>where</a:t>
            </a:r>
            <a:r>
              <a:rPr lang="en-US" sz="1100">
                <a:solidFill>
                  <a:schemeClr val="dk1"/>
                </a:solidFill>
                <a:highlight>
                  <a:srgbClr val="FFFFFF"/>
                </a:highlight>
              </a:rPr>
              <a:t> S.SupplierCountry</a:t>
            </a:r>
            <a:r>
              <a:rPr lang="en-US" sz="1100">
                <a:solidFill>
                  <a:srgbClr val="777777"/>
                </a:solidFill>
                <a:highlight>
                  <a:srgbClr val="FFFFFF"/>
                </a:highlight>
              </a:rPr>
              <a:t>='</a:t>
            </a:r>
            <a:r>
              <a:rPr lang="en-US" sz="1100">
                <a:solidFill>
                  <a:srgbClr val="D81111"/>
                </a:solidFill>
                <a:highlight>
                  <a:srgbClr val="FFFFFF"/>
                </a:highlight>
              </a:rPr>
              <a:t>USA'</a:t>
            </a:r>
            <a:endParaRPr sz="1100">
              <a:solidFill>
                <a:srgbClr val="D81111"/>
              </a:solidFill>
              <a:highlight>
                <a:srgbClr val="FFFFFF"/>
              </a:highlight>
            </a:endParaRPr>
          </a:p>
          <a:p>
            <a:pPr marL="0" lvl="0" indent="0" algn="l" rtl="0">
              <a:lnSpc>
                <a:spcPct val="150000"/>
              </a:lnSpc>
              <a:spcBef>
                <a:spcPts val="0"/>
              </a:spcBef>
              <a:spcAft>
                <a:spcPts val="0"/>
              </a:spcAft>
              <a:buNone/>
            </a:pPr>
            <a:r>
              <a:rPr lang="en-US" sz="1100">
                <a:solidFill>
                  <a:srgbClr val="005AC2"/>
                </a:solidFill>
                <a:highlight>
                  <a:srgbClr val="FFFFFF"/>
                </a:highlight>
              </a:rPr>
              <a:t>group by</a:t>
            </a:r>
            <a:r>
              <a:rPr lang="en-US" sz="1100">
                <a:solidFill>
                  <a:schemeClr val="dk1"/>
                </a:solidFill>
                <a:highlight>
                  <a:srgbClr val="FFFFFF"/>
                </a:highlight>
              </a:rPr>
              <a:t> S.SupplierCountry,C.CategoryName</a:t>
            </a:r>
            <a:endParaRPr sz="1100">
              <a:solidFill>
                <a:schemeClr val="dk1"/>
              </a:solidFill>
              <a:highlight>
                <a:srgbClr val="FFFFFF"/>
              </a:highlight>
            </a:endParaRPr>
          </a:p>
          <a:p>
            <a:pPr marL="0" lvl="0" indent="0" algn="l" rtl="0">
              <a:lnSpc>
                <a:spcPct val="122727"/>
              </a:lnSpc>
              <a:spcBef>
                <a:spcPts val="0"/>
              </a:spcBef>
              <a:spcAft>
                <a:spcPts val="0"/>
              </a:spcAft>
              <a:buClr>
                <a:schemeClr val="dk1"/>
              </a:buClr>
              <a:buSzPts val="1100"/>
              <a:buFont typeface="Arial"/>
              <a:buNone/>
            </a:pPr>
            <a:endParaRPr sz="1100">
              <a:solidFill>
                <a:srgbClr val="005AC2"/>
              </a:solidFill>
              <a:highlight>
                <a:srgbClr val="FFFFFF"/>
              </a:highlight>
            </a:endParaRPr>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450" name="Google Shape;450;g62481681c0_4_60"/>
          <p:cNvPicPr preferRelativeResize="0"/>
          <p:nvPr/>
        </p:nvPicPr>
        <p:blipFill rotWithShape="1">
          <a:blip r:embed="rId3">
            <a:alphaModFix/>
          </a:blip>
          <a:srcRect l="1835"/>
          <a:stretch/>
        </p:blipFill>
        <p:spPr>
          <a:xfrm>
            <a:off x="4340125" y="3850100"/>
            <a:ext cx="4662174" cy="23551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63fceb7648_6_13"/>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a:solidFill>
                  <a:srgbClr val="1D314E"/>
                </a:solidFill>
              </a:rPr>
              <a:t>Individual Assessment</a:t>
            </a:r>
            <a:endParaRPr/>
          </a:p>
        </p:txBody>
      </p:sp>
      <p:sp>
        <p:nvSpPr>
          <p:cNvPr id="457" name="Google Shape;457;g63fceb7648_6_13"/>
          <p:cNvSpPr txBox="1">
            <a:spLocks noGrp="1"/>
          </p:cNvSpPr>
          <p:nvPr>
            <p:ph type="body" idx="1"/>
          </p:nvPr>
        </p:nvSpPr>
        <p:spPr>
          <a:xfrm>
            <a:off x="457200" y="1600200"/>
            <a:ext cx="8229600" cy="4526100"/>
          </a:xfrm>
          <a:prstGeom prst="rect">
            <a:avLst/>
          </a:prstGeom>
        </p:spPr>
        <p:txBody>
          <a:bodyPr spcFirstLastPara="1" wrap="square" lIns="91425" tIns="45700" rIns="91425" bIns="45700" anchor="ctr" anchorCtr="0">
            <a:noAutofit/>
          </a:bodyPr>
          <a:lstStyle/>
          <a:p>
            <a:pPr marL="0" lvl="0" indent="0" algn="ctr" rtl="0">
              <a:spcBef>
                <a:spcPts val="640"/>
              </a:spcBef>
              <a:spcAft>
                <a:spcPts val="0"/>
              </a:spcAft>
              <a:buNone/>
            </a:pPr>
            <a:r>
              <a:rPr lang="en-US" sz="4800"/>
              <a:t>Steven Marmolejo</a:t>
            </a:r>
            <a:endParaRPr sz="48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g63f8d4f64f_0_27"/>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Top 3 Problems </a:t>
            </a:r>
            <a:endParaRPr sz="2800" b="1">
              <a:solidFill>
                <a:srgbClr val="1D314E"/>
              </a:solidFill>
            </a:endParaRPr>
          </a:p>
        </p:txBody>
      </p:sp>
      <p:sp>
        <p:nvSpPr>
          <p:cNvPr id="463" name="Google Shape;463;g63f8d4f64f_0_27"/>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Steven Marmolejo</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Type:Simple</a:t>
            </a:r>
            <a:endParaRPr sz="1800">
              <a:solidFill>
                <a:schemeClr val="dk1"/>
              </a:solidFill>
            </a:endParaRPr>
          </a:p>
          <a:p>
            <a:pPr marL="0" lvl="0" indent="0" algn="l" rtl="0">
              <a:spcBef>
                <a:spcPts val="0"/>
              </a:spcBef>
              <a:spcAft>
                <a:spcPts val="0"/>
              </a:spcAft>
              <a:buSzPts val="1100"/>
              <a:buNone/>
            </a:pPr>
            <a:r>
              <a:rPr lang="en-US" sz="1800">
                <a:solidFill>
                  <a:schemeClr val="dk1"/>
                </a:solidFill>
              </a:rPr>
              <a:t>Top Problem #1</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3: Find The unit cost of all Hex Nuts</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None/>
            </a:pPr>
            <a:r>
              <a:rPr lang="en-US" sz="1800">
                <a:solidFill>
                  <a:schemeClr val="dk1"/>
                </a:solidFill>
              </a:rPr>
              <a:t>Why did I choose this problem for top rating?</a:t>
            </a:r>
            <a:endParaRPr sz="1800">
              <a:solidFill>
                <a:schemeClr val="dk1"/>
              </a:solidFill>
            </a:endParaRPr>
          </a:p>
          <a:p>
            <a:pPr marL="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This query is simple to the point, and gives the name of the product as well as the unit cost.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464" name="Google Shape;464;g63f8d4f64f_0_27"/>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p:txBody>
      </p:sp>
      <p:pic>
        <p:nvPicPr>
          <p:cNvPr id="465" name="Google Shape;465;g63f8d4f64f_0_27"/>
          <p:cNvPicPr preferRelativeResize="0"/>
          <p:nvPr/>
        </p:nvPicPr>
        <p:blipFill>
          <a:blip r:embed="rId3">
            <a:alphaModFix/>
          </a:blip>
          <a:stretch>
            <a:fillRect/>
          </a:stretch>
        </p:blipFill>
        <p:spPr>
          <a:xfrm>
            <a:off x="4490988" y="2139950"/>
            <a:ext cx="4435575" cy="282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5"/>
          <p:cNvSpPr txBox="1">
            <a:spLocks noGrp="1"/>
          </p:cNvSpPr>
          <p:nvPr>
            <p:ph type="title"/>
          </p:nvPr>
        </p:nvSpPr>
        <p:spPr>
          <a:xfrm>
            <a:off x="241300" y="114300"/>
            <a:ext cx="8674100" cy="98583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Project Plan Documentation</a:t>
            </a:r>
            <a:endParaRPr sz="2800" b="1">
              <a:solidFill>
                <a:srgbClr val="1D314E"/>
              </a:solidFill>
            </a:endParaRPr>
          </a:p>
        </p:txBody>
      </p:sp>
      <p:sp>
        <p:nvSpPr>
          <p:cNvPr id="110" name="Google Shape;110;p5"/>
          <p:cNvSpPr txBox="1"/>
          <p:nvPr/>
        </p:nvSpPr>
        <p:spPr>
          <a:xfrm>
            <a:off x="478375" y="1187475"/>
            <a:ext cx="8436900" cy="24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5"/>
          <p:cNvSpPr txBox="1"/>
          <p:nvPr/>
        </p:nvSpPr>
        <p:spPr>
          <a:xfrm>
            <a:off x="241300" y="3438525"/>
            <a:ext cx="8534400" cy="31398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US" sz="2400"/>
              <a:t>Project Planner was set after the first meeting. </a:t>
            </a:r>
            <a:endParaRPr sz="2400"/>
          </a:p>
          <a:p>
            <a:pPr marL="457200" lvl="0" indent="-381000" algn="l" rtl="0">
              <a:spcBef>
                <a:spcPts val="0"/>
              </a:spcBef>
              <a:spcAft>
                <a:spcPts val="0"/>
              </a:spcAft>
              <a:buSzPts val="2400"/>
              <a:buChar char="●"/>
            </a:pPr>
            <a:r>
              <a:rPr lang="en-US" sz="2400"/>
              <a:t>Each activity serves as task all the member in the team has to do or contribute to. </a:t>
            </a:r>
            <a:endParaRPr sz="2400"/>
          </a:p>
          <a:p>
            <a:pPr marL="457200" lvl="0" indent="-381000" algn="l" rtl="0">
              <a:spcBef>
                <a:spcPts val="0"/>
              </a:spcBef>
              <a:spcAft>
                <a:spcPts val="0"/>
              </a:spcAft>
              <a:buSzPts val="2400"/>
              <a:buChar char="●"/>
            </a:pPr>
            <a:r>
              <a:rPr lang="en-US" sz="2400"/>
              <a:t>Project planner helped laying out the structure for the project and break it down in parts. </a:t>
            </a:r>
            <a:endParaRPr sz="2400"/>
          </a:p>
          <a:p>
            <a:pPr marL="457200" lvl="0" indent="-381000" algn="l" rtl="0">
              <a:spcBef>
                <a:spcPts val="0"/>
              </a:spcBef>
              <a:spcAft>
                <a:spcPts val="0"/>
              </a:spcAft>
              <a:buSzPts val="2400"/>
              <a:buChar char="●"/>
            </a:pPr>
            <a:r>
              <a:rPr lang="en-US" sz="2400"/>
              <a:t>Plan Date and Plan duration was set in advance.</a:t>
            </a:r>
            <a:endParaRPr sz="2400"/>
          </a:p>
        </p:txBody>
      </p:sp>
      <p:pic>
        <p:nvPicPr>
          <p:cNvPr id="112" name="Google Shape;112;p5"/>
          <p:cNvPicPr preferRelativeResize="0"/>
          <p:nvPr/>
        </p:nvPicPr>
        <p:blipFill>
          <a:blip r:embed="rId3">
            <a:alphaModFix/>
          </a:blip>
          <a:stretch>
            <a:fillRect/>
          </a:stretch>
        </p:blipFill>
        <p:spPr>
          <a:xfrm>
            <a:off x="0" y="1015655"/>
            <a:ext cx="9144001" cy="166439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63fceb7648_0_2"/>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Top 3 Problems </a:t>
            </a:r>
            <a:endParaRPr sz="2800" b="1">
              <a:solidFill>
                <a:srgbClr val="1D314E"/>
              </a:solidFill>
            </a:endParaRPr>
          </a:p>
        </p:txBody>
      </p:sp>
      <p:sp>
        <p:nvSpPr>
          <p:cNvPr id="471" name="Google Shape;471;g63fceb7648_0_2"/>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Steven Marmolejo</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Type:Medium</a:t>
            </a:r>
            <a:endParaRPr sz="1800">
              <a:solidFill>
                <a:schemeClr val="dk1"/>
              </a:solidFill>
            </a:endParaRPr>
          </a:p>
          <a:p>
            <a:pPr marL="0" lvl="0" indent="0" algn="l" rtl="0">
              <a:spcBef>
                <a:spcPts val="0"/>
              </a:spcBef>
              <a:spcAft>
                <a:spcPts val="0"/>
              </a:spcAft>
              <a:buSzPts val="1100"/>
              <a:buNone/>
            </a:pPr>
            <a:r>
              <a:rPr lang="en-US" sz="1800">
                <a:solidFill>
                  <a:schemeClr val="dk1"/>
                </a:solidFill>
              </a:rPr>
              <a:t>Top Problem #2</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9: Find by customer, the total cost and the total cost after discount for each product on the order</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None/>
            </a:pPr>
            <a:r>
              <a:rPr lang="en-US" sz="1800">
                <a:solidFill>
                  <a:schemeClr val="dk1"/>
                </a:solidFill>
              </a:rPr>
              <a:t>Why did I choose this problem for top rating?</a:t>
            </a:r>
            <a:endParaRPr sz="1800">
              <a:solidFill>
                <a:schemeClr val="dk1"/>
              </a:solidFill>
            </a:endParaRPr>
          </a:p>
          <a:p>
            <a:pPr marL="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This problem was chosen because it allows the user to see all the discounted values without having to calculate it individually for each product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472" name="Google Shape;472;g63fceb7648_0_2"/>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p:txBody>
      </p:sp>
      <p:pic>
        <p:nvPicPr>
          <p:cNvPr id="473" name="Google Shape;473;g63fceb7648_0_2"/>
          <p:cNvPicPr preferRelativeResize="0"/>
          <p:nvPr/>
        </p:nvPicPr>
        <p:blipFill>
          <a:blip r:embed="rId3">
            <a:alphaModFix/>
          </a:blip>
          <a:stretch>
            <a:fillRect/>
          </a:stretch>
        </p:blipFill>
        <p:spPr>
          <a:xfrm>
            <a:off x="4340125" y="2001050"/>
            <a:ext cx="4803876" cy="38855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63fceb7648_1_0"/>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Top 3 Problems </a:t>
            </a:r>
            <a:endParaRPr sz="2800" b="1">
              <a:solidFill>
                <a:srgbClr val="1D314E"/>
              </a:solidFill>
            </a:endParaRPr>
          </a:p>
        </p:txBody>
      </p:sp>
      <p:sp>
        <p:nvSpPr>
          <p:cNvPr id="479" name="Google Shape;479;g63fceb7648_1_0"/>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Steven Marmolejo</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Type:Complex</a:t>
            </a:r>
            <a:endParaRPr sz="1800">
              <a:solidFill>
                <a:schemeClr val="dk1"/>
              </a:solidFill>
            </a:endParaRPr>
          </a:p>
          <a:p>
            <a:pPr marL="0" lvl="0" indent="0" algn="l" rtl="0">
              <a:spcBef>
                <a:spcPts val="0"/>
              </a:spcBef>
              <a:spcAft>
                <a:spcPts val="0"/>
              </a:spcAft>
              <a:buSzPts val="1100"/>
              <a:buNone/>
            </a:pPr>
            <a:r>
              <a:rPr lang="en-US" sz="1800">
                <a:solidFill>
                  <a:schemeClr val="dk1"/>
                </a:solidFill>
              </a:rPr>
              <a:t>Top Problem #3</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14: Find the number of orders made by customer and find the quarter in which they placed it</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None/>
            </a:pPr>
            <a:r>
              <a:rPr lang="en-US" sz="1800">
                <a:solidFill>
                  <a:schemeClr val="dk1"/>
                </a:solidFill>
              </a:rPr>
              <a:t>Why did I choose this problem for top rating?</a:t>
            </a:r>
            <a:endParaRPr sz="1800">
              <a:solidFill>
                <a:schemeClr val="dk1"/>
              </a:solidFill>
            </a:endParaRPr>
          </a:p>
          <a:p>
            <a:pPr marL="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This allows the user to classify orders for the fiscal quarter the order was made in</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With the use of a function it is easy to calculate the year in quarters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480" name="Google Shape;480;g63fceb7648_1_0"/>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p:txBody>
      </p:sp>
      <p:pic>
        <p:nvPicPr>
          <p:cNvPr id="481" name="Google Shape;481;g63fceb7648_1_0"/>
          <p:cNvPicPr preferRelativeResize="0"/>
          <p:nvPr/>
        </p:nvPicPr>
        <p:blipFill>
          <a:blip r:embed="rId3">
            <a:alphaModFix/>
          </a:blip>
          <a:stretch>
            <a:fillRect/>
          </a:stretch>
        </p:blipFill>
        <p:spPr>
          <a:xfrm>
            <a:off x="4340125" y="2017825"/>
            <a:ext cx="4803874" cy="361833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g63fceb7648_1_9"/>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Worst 3 Problems </a:t>
            </a:r>
            <a:endParaRPr sz="2800" b="1">
              <a:solidFill>
                <a:srgbClr val="1D314E"/>
              </a:solidFill>
            </a:endParaRPr>
          </a:p>
        </p:txBody>
      </p:sp>
      <p:sp>
        <p:nvSpPr>
          <p:cNvPr id="487" name="Google Shape;487;g63fceb7648_1_9"/>
          <p:cNvSpPr txBox="1"/>
          <p:nvPr/>
        </p:nvSpPr>
        <p:spPr>
          <a:xfrm>
            <a:off x="365125" y="1139875"/>
            <a:ext cx="3975000" cy="5304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Group Member: Steven Marmolejo</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Simple</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#1</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1: Find the average rate of currency</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Why did I choose this problem for worst rating?</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I should’ve added the date at which the currency rate was at</a:t>
            </a: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488" name="Google Shape;488;g63fceb7648_1_9"/>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a:solidFill>
                  <a:srgbClr val="444444"/>
                </a:solidFill>
                <a:latin typeface="Times New Roman"/>
                <a:ea typeface="Times New Roman"/>
                <a:cs typeface="Times New Roman"/>
                <a:sym typeface="Times New Roman"/>
              </a:rPr>
              <a:t>Query:</a:t>
            </a:r>
            <a:endParaRPr sz="1800">
              <a:solidFill>
                <a:schemeClr val="dk1"/>
              </a:solidFill>
              <a:latin typeface="Times New Roman"/>
              <a:ea typeface="Times New Roman"/>
              <a:cs typeface="Times New Roman"/>
              <a:sym typeface="Times New Roman"/>
            </a:endParaRPr>
          </a:p>
        </p:txBody>
      </p:sp>
      <p:pic>
        <p:nvPicPr>
          <p:cNvPr id="489" name="Google Shape;489;g63fceb7648_1_9"/>
          <p:cNvPicPr preferRelativeResize="0"/>
          <p:nvPr/>
        </p:nvPicPr>
        <p:blipFill>
          <a:blip r:embed="rId3">
            <a:alphaModFix/>
          </a:blip>
          <a:stretch>
            <a:fillRect/>
          </a:stretch>
        </p:blipFill>
        <p:spPr>
          <a:xfrm>
            <a:off x="4099500" y="1965075"/>
            <a:ext cx="5044500" cy="42917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63fceb7648_1_16"/>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Worst 3 Problems </a:t>
            </a:r>
            <a:endParaRPr sz="2800" b="1">
              <a:solidFill>
                <a:srgbClr val="1D314E"/>
              </a:solidFill>
            </a:endParaRPr>
          </a:p>
        </p:txBody>
      </p:sp>
      <p:sp>
        <p:nvSpPr>
          <p:cNvPr id="495" name="Google Shape;495;g63fceb7648_1_16"/>
          <p:cNvSpPr txBox="1"/>
          <p:nvPr/>
        </p:nvSpPr>
        <p:spPr>
          <a:xfrm>
            <a:off x="365125" y="1139875"/>
            <a:ext cx="3975000" cy="5304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Group Member: Steven Marmolejo</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Medium </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#2</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12: Find the unitprice and discount amount and name of discount</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Why did I choose this problem for worst rating?</a:t>
            </a:r>
            <a:endParaRPr sz="1800">
              <a:solidFill>
                <a:schemeClr val="dk1"/>
              </a:solidFill>
            </a:endParaRPr>
          </a:p>
          <a:p>
            <a:pPr marL="0" lvl="0" indent="0" algn="l" rtl="0">
              <a:spcBef>
                <a:spcPts val="0"/>
              </a:spcBef>
              <a:spcAft>
                <a:spcPts val="0"/>
              </a:spcAft>
              <a:buNone/>
            </a:pP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I could’ve added another condition to remove the null values from the MaxQuantity column so it wouldn’t appear in the results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496" name="Google Shape;496;g63fceb7648_1_16"/>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t>Query:</a:t>
            </a:r>
            <a:endParaRPr sz="24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p:txBody>
      </p:sp>
      <p:pic>
        <p:nvPicPr>
          <p:cNvPr id="497" name="Google Shape;497;g63fceb7648_1_16"/>
          <p:cNvPicPr preferRelativeResize="0"/>
          <p:nvPr/>
        </p:nvPicPr>
        <p:blipFill>
          <a:blip r:embed="rId3">
            <a:alphaModFix/>
          </a:blip>
          <a:stretch>
            <a:fillRect/>
          </a:stretch>
        </p:blipFill>
        <p:spPr>
          <a:xfrm>
            <a:off x="4340125" y="2046952"/>
            <a:ext cx="4803876" cy="439714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g63fceb7648_1_23"/>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Worst 3 Problems </a:t>
            </a:r>
            <a:endParaRPr sz="2800" b="1">
              <a:solidFill>
                <a:srgbClr val="1D314E"/>
              </a:solidFill>
            </a:endParaRPr>
          </a:p>
        </p:txBody>
      </p:sp>
      <p:sp>
        <p:nvSpPr>
          <p:cNvPr id="503" name="Google Shape;503;g63fceb7648_1_23"/>
          <p:cNvSpPr txBox="1"/>
          <p:nvPr/>
        </p:nvSpPr>
        <p:spPr>
          <a:xfrm>
            <a:off x="365125" y="1139875"/>
            <a:ext cx="3975000" cy="5304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Group Member: Steven Marmolejo</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Complex </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#3</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17: Find the category and name of product, its price, and name of supplier</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Why did I choose this problem for worst rating?</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I need to take into account which currency the user is dealing with because it is formatted to US currency right now</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504" name="Google Shape;504;g63fceb7648_1_23"/>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t>Query:</a:t>
            </a:r>
            <a:endParaRPr sz="24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p:txBody>
      </p:sp>
      <p:pic>
        <p:nvPicPr>
          <p:cNvPr id="505" name="Google Shape;505;g63fceb7648_1_23"/>
          <p:cNvPicPr preferRelativeResize="0"/>
          <p:nvPr/>
        </p:nvPicPr>
        <p:blipFill>
          <a:blip r:embed="rId3">
            <a:alphaModFix/>
          </a:blip>
          <a:stretch>
            <a:fillRect/>
          </a:stretch>
        </p:blipFill>
        <p:spPr>
          <a:xfrm>
            <a:off x="4339937" y="2042945"/>
            <a:ext cx="4575376" cy="389490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63fceb7648_1_36"/>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400" b="1">
                <a:solidFill>
                  <a:srgbClr val="1D314E"/>
                </a:solidFill>
              </a:rPr>
              <a:t>Individual Assessment - Fixed Worst 3 Problems </a:t>
            </a:r>
            <a:endParaRPr sz="2400" b="1">
              <a:solidFill>
                <a:srgbClr val="1D314E"/>
              </a:solidFill>
            </a:endParaRPr>
          </a:p>
        </p:txBody>
      </p:sp>
      <p:sp>
        <p:nvSpPr>
          <p:cNvPr id="511" name="Google Shape;511;g63fceb7648_1_36"/>
          <p:cNvSpPr txBox="1"/>
          <p:nvPr/>
        </p:nvSpPr>
        <p:spPr>
          <a:xfrm>
            <a:off x="365125" y="1054625"/>
            <a:ext cx="3975000" cy="5389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rPr>
              <a:t>Group Member: Steven Marmolejo</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Type:Simple</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#1</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3: Find the average rate of currency</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What did I change to fix this query?</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I added an orderdate column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How did this improve my query?</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457200" marR="0" lvl="0" indent="-342900" algn="l" rtl="0">
              <a:spcBef>
                <a:spcPts val="0"/>
              </a:spcBef>
              <a:spcAft>
                <a:spcPts val="0"/>
              </a:spcAft>
              <a:buClr>
                <a:schemeClr val="dk1"/>
              </a:buClr>
              <a:buSzPts val="1800"/>
              <a:buFont typeface="Malgun Gothic"/>
              <a:buChar char="-"/>
            </a:pPr>
            <a:r>
              <a:rPr lang="en-US" sz="1800">
                <a:solidFill>
                  <a:schemeClr val="dk1"/>
                </a:solidFill>
                <a:latin typeface="Malgun Gothic"/>
                <a:ea typeface="Malgun Gothic"/>
                <a:cs typeface="Malgun Gothic"/>
                <a:sym typeface="Malgun Gothic"/>
              </a:rPr>
              <a:t>It adds the date of thecurrency rate which allows the user to more accuratly determine the currency rate</a:t>
            </a:r>
            <a:endParaRPr sz="1800">
              <a:solidFill>
                <a:schemeClr val="dk1"/>
              </a:solidFill>
              <a:latin typeface="Malgun Gothic"/>
              <a:ea typeface="Malgun Gothic"/>
              <a:cs typeface="Malgun Gothic"/>
              <a:sym typeface="Malgun Gothic"/>
            </a:endParaRPr>
          </a:p>
        </p:txBody>
      </p:sp>
      <p:sp>
        <p:nvSpPr>
          <p:cNvPr id="512" name="Google Shape;512;g63fceb7648_1_36"/>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b="1">
              <a:solidFill>
                <a:srgbClr val="0000AA"/>
              </a:solidFill>
            </a:endParaRPr>
          </a:p>
          <a:p>
            <a:pPr marL="0" lvl="0" indent="0" algn="l" rtl="0">
              <a:spcBef>
                <a:spcPts val="0"/>
              </a:spcBef>
              <a:spcAft>
                <a:spcPts val="0"/>
              </a:spcAft>
              <a:buClr>
                <a:schemeClr val="dk1"/>
              </a:buClr>
              <a:buSzPts val="1100"/>
              <a:buFont typeface="Arial"/>
              <a:buNone/>
            </a:pPr>
            <a:endParaRPr sz="1000" b="1">
              <a:solidFill>
                <a:srgbClr val="0000AA"/>
              </a:solidFill>
            </a:endParaRPr>
          </a:p>
          <a:p>
            <a:pPr marL="0" lvl="0" indent="0" algn="l" rtl="0">
              <a:spcBef>
                <a:spcPts val="0"/>
              </a:spcBef>
              <a:spcAft>
                <a:spcPts val="0"/>
              </a:spcAft>
              <a:buNone/>
            </a:pPr>
            <a:endParaRPr sz="900" b="1">
              <a:solidFill>
                <a:srgbClr val="0000AA"/>
              </a:solidFill>
            </a:endParaRPr>
          </a:p>
          <a:p>
            <a:pPr marL="0" lvl="0" indent="0" algn="l" rtl="0">
              <a:spcBef>
                <a:spcPts val="0"/>
              </a:spcBef>
              <a:spcAft>
                <a:spcPts val="0"/>
              </a:spcAft>
              <a:buNone/>
            </a:pPr>
            <a:endParaRPr sz="1800"/>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513" name="Google Shape;513;g63fceb7648_1_36"/>
          <p:cNvPicPr preferRelativeResize="0"/>
          <p:nvPr/>
        </p:nvPicPr>
        <p:blipFill>
          <a:blip r:embed="rId3">
            <a:alphaModFix/>
          </a:blip>
          <a:stretch>
            <a:fillRect/>
          </a:stretch>
        </p:blipFill>
        <p:spPr>
          <a:xfrm>
            <a:off x="4216350" y="1346200"/>
            <a:ext cx="4699151" cy="38896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g63fceb7648_1_44"/>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400" b="1">
                <a:solidFill>
                  <a:srgbClr val="1D314E"/>
                </a:solidFill>
              </a:rPr>
              <a:t>Individual Assessment - Fixed Worst 3 Problems </a:t>
            </a:r>
            <a:endParaRPr sz="2400" b="1">
              <a:solidFill>
                <a:srgbClr val="1D314E"/>
              </a:solidFill>
            </a:endParaRPr>
          </a:p>
        </p:txBody>
      </p:sp>
      <p:sp>
        <p:nvSpPr>
          <p:cNvPr id="519" name="Google Shape;519;g63fceb7648_1_44"/>
          <p:cNvSpPr txBox="1"/>
          <p:nvPr/>
        </p:nvSpPr>
        <p:spPr>
          <a:xfrm>
            <a:off x="365125" y="1054625"/>
            <a:ext cx="3975000" cy="5389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rPr>
              <a:t>Group Member: Steven Marmolejo</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Type:Medium</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#2</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12: Find the unitprice and discount amount and name of discount</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What did I change to fix this query?</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I added a condition to not include nulls in the MaxQty column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How did this improve my query?</a:t>
            </a:r>
            <a:endParaRPr sz="1800">
              <a:solidFill>
                <a:schemeClr val="dk1"/>
              </a:solidFill>
            </a:endParaRPr>
          </a:p>
          <a:p>
            <a:pPr marL="457200" marR="0" lvl="0" indent="-342900" algn="l" rtl="0">
              <a:spcBef>
                <a:spcPts val="0"/>
              </a:spcBef>
              <a:spcAft>
                <a:spcPts val="0"/>
              </a:spcAft>
              <a:buClr>
                <a:schemeClr val="dk1"/>
              </a:buClr>
              <a:buSzPts val="1800"/>
              <a:buFont typeface="Malgun Gothic"/>
              <a:buChar char="-"/>
            </a:pPr>
            <a:r>
              <a:rPr lang="en-US" sz="1800">
                <a:solidFill>
                  <a:schemeClr val="dk1"/>
                </a:solidFill>
              </a:rPr>
              <a:t>This allowed the list of results to be smaller </a:t>
            </a:r>
            <a:endParaRPr sz="1800">
              <a:solidFill>
                <a:schemeClr val="dk1"/>
              </a:solidFill>
            </a:endParaRPr>
          </a:p>
          <a:p>
            <a:pPr marL="457200" marR="0" lvl="0" indent="-342900" algn="l" rtl="0">
              <a:spcBef>
                <a:spcPts val="0"/>
              </a:spcBef>
              <a:spcAft>
                <a:spcPts val="0"/>
              </a:spcAft>
              <a:buClr>
                <a:schemeClr val="dk1"/>
              </a:buClr>
              <a:buSzPts val="1800"/>
              <a:buChar char="-"/>
            </a:pPr>
            <a:r>
              <a:rPr lang="en-US" sz="1800">
                <a:solidFill>
                  <a:schemeClr val="dk1"/>
                </a:solidFill>
              </a:rPr>
              <a:t>It only includes discounts with quantity requirement </a:t>
            </a:r>
            <a:endParaRPr sz="1800">
              <a:solidFill>
                <a:schemeClr val="dk1"/>
              </a:solidFill>
            </a:endParaRPr>
          </a:p>
        </p:txBody>
      </p:sp>
      <p:sp>
        <p:nvSpPr>
          <p:cNvPr id="520" name="Google Shape;520;g63fceb7648_1_44"/>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b="1">
              <a:solidFill>
                <a:srgbClr val="0000AA"/>
              </a:solidFill>
            </a:endParaRPr>
          </a:p>
          <a:p>
            <a:pPr marL="0" lvl="0" indent="0" algn="l" rtl="0">
              <a:spcBef>
                <a:spcPts val="0"/>
              </a:spcBef>
              <a:spcAft>
                <a:spcPts val="0"/>
              </a:spcAft>
              <a:buClr>
                <a:schemeClr val="dk1"/>
              </a:buClr>
              <a:buSzPts val="1100"/>
              <a:buFont typeface="Arial"/>
              <a:buNone/>
            </a:pPr>
            <a:endParaRPr sz="1000" b="1">
              <a:solidFill>
                <a:srgbClr val="0000AA"/>
              </a:solidFill>
            </a:endParaRPr>
          </a:p>
          <a:p>
            <a:pPr marL="0" lvl="0" indent="0" algn="l" rtl="0">
              <a:spcBef>
                <a:spcPts val="0"/>
              </a:spcBef>
              <a:spcAft>
                <a:spcPts val="0"/>
              </a:spcAft>
              <a:buNone/>
            </a:pPr>
            <a:endParaRPr sz="900" b="1">
              <a:solidFill>
                <a:srgbClr val="0000AA"/>
              </a:solidFill>
            </a:endParaRPr>
          </a:p>
          <a:p>
            <a:pPr marL="0" lvl="0" indent="0" algn="l" rtl="0">
              <a:spcBef>
                <a:spcPts val="0"/>
              </a:spcBef>
              <a:spcAft>
                <a:spcPts val="0"/>
              </a:spcAft>
              <a:buNone/>
            </a:pPr>
            <a:endParaRPr sz="1800"/>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521" name="Google Shape;521;g63fceb7648_1_44"/>
          <p:cNvPicPr preferRelativeResize="0"/>
          <p:nvPr/>
        </p:nvPicPr>
        <p:blipFill>
          <a:blip r:embed="rId3">
            <a:alphaModFix/>
          </a:blip>
          <a:stretch>
            <a:fillRect/>
          </a:stretch>
        </p:blipFill>
        <p:spPr>
          <a:xfrm>
            <a:off x="4200325" y="1526284"/>
            <a:ext cx="4575376" cy="444619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g63fceb7648_1_52"/>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400" b="1">
                <a:solidFill>
                  <a:srgbClr val="1D314E"/>
                </a:solidFill>
              </a:rPr>
              <a:t>Individual Assessment - Fixed Worst 3 Problems </a:t>
            </a:r>
            <a:endParaRPr sz="2400" b="1">
              <a:solidFill>
                <a:srgbClr val="1D314E"/>
              </a:solidFill>
            </a:endParaRPr>
          </a:p>
        </p:txBody>
      </p:sp>
      <p:sp>
        <p:nvSpPr>
          <p:cNvPr id="527" name="Google Shape;527;g63fceb7648_1_52"/>
          <p:cNvSpPr txBox="1"/>
          <p:nvPr/>
        </p:nvSpPr>
        <p:spPr>
          <a:xfrm>
            <a:off x="365125" y="1054625"/>
            <a:ext cx="3975000" cy="5389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rPr>
              <a:t>Group Member: Steven Marmolejo</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Type:Complex</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#3</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17: Find the category and name of product, its price, and name of supplier</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What did I change to fix this query?</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Added a comment to inform how to change for different currencies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How did this improve my query?</a:t>
            </a:r>
            <a:endParaRPr sz="1800">
              <a:solidFill>
                <a:schemeClr val="dk1"/>
              </a:solidFill>
            </a:endParaRPr>
          </a:p>
          <a:p>
            <a:pPr marL="457200" marR="0" lvl="0" indent="-342900" algn="l" rtl="0">
              <a:spcBef>
                <a:spcPts val="0"/>
              </a:spcBef>
              <a:spcAft>
                <a:spcPts val="0"/>
              </a:spcAft>
              <a:buClr>
                <a:schemeClr val="dk1"/>
              </a:buClr>
              <a:buSzPts val="1800"/>
              <a:buChar char="-"/>
            </a:pPr>
            <a:r>
              <a:rPr lang="en-US" sz="1800">
                <a:solidFill>
                  <a:schemeClr val="dk1"/>
                </a:solidFill>
              </a:rPr>
              <a:t>Allows the code to be clear for any user that wants to implement </a:t>
            </a:r>
            <a:endParaRPr sz="1800">
              <a:solidFill>
                <a:schemeClr val="dk1"/>
              </a:solidFill>
            </a:endParaRPr>
          </a:p>
        </p:txBody>
      </p:sp>
      <p:sp>
        <p:nvSpPr>
          <p:cNvPr id="528" name="Google Shape;528;g63fceb7648_1_52"/>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b="1">
              <a:solidFill>
                <a:srgbClr val="0000AA"/>
              </a:solidFill>
            </a:endParaRPr>
          </a:p>
          <a:p>
            <a:pPr marL="0" lvl="0" indent="0" algn="l" rtl="0">
              <a:spcBef>
                <a:spcPts val="0"/>
              </a:spcBef>
              <a:spcAft>
                <a:spcPts val="0"/>
              </a:spcAft>
              <a:buClr>
                <a:schemeClr val="dk1"/>
              </a:buClr>
              <a:buSzPts val="1100"/>
              <a:buFont typeface="Arial"/>
              <a:buNone/>
            </a:pPr>
            <a:endParaRPr sz="1000" b="1">
              <a:solidFill>
                <a:srgbClr val="0000AA"/>
              </a:solidFill>
            </a:endParaRPr>
          </a:p>
          <a:p>
            <a:pPr marL="0" lvl="0" indent="0" algn="l" rtl="0">
              <a:spcBef>
                <a:spcPts val="0"/>
              </a:spcBef>
              <a:spcAft>
                <a:spcPts val="0"/>
              </a:spcAft>
              <a:buNone/>
            </a:pPr>
            <a:endParaRPr sz="900" b="1">
              <a:solidFill>
                <a:srgbClr val="0000AA"/>
              </a:solidFill>
            </a:endParaRPr>
          </a:p>
          <a:p>
            <a:pPr marL="0" lvl="0" indent="0" algn="l" rtl="0">
              <a:spcBef>
                <a:spcPts val="0"/>
              </a:spcBef>
              <a:spcAft>
                <a:spcPts val="0"/>
              </a:spcAft>
              <a:buNone/>
            </a:pPr>
            <a:endParaRPr sz="1800"/>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529" name="Google Shape;529;g63fceb7648_1_52"/>
          <p:cNvPicPr preferRelativeResize="0"/>
          <p:nvPr/>
        </p:nvPicPr>
        <p:blipFill>
          <a:blip r:embed="rId3">
            <a:alphaModFix/>
          </a:blip>
          <a:stretch>
            <a:fillRect/>
          </a:stretch>
        </p:blipFill>
        <p:spPr>
          <a:xfrm>
            <a:off x="4456025" y="1847850"/>
            <a:ext cx="4575376" cy="38326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g62481681c0_0_31"/>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a:solidFill>
                  <a:srgbClr val="1D314E"/>
                </a:solidFill>
              </a:rPr>
              <a:t>Individual Assessment</a:t>
            </a:r>
            <a:endParaRPr/>
          </a:p>
        </p:txBody>
      </p:sp>
      <p:sp>
        <p:nvSpPr>
          <p:cNvPr id="535" name="Google Shape;535;g62481681c0_0_31"/>
          <p:cNvSpPr txBox="1">
            <a:spLocks noGrp="1"/>
          </p:cNvSpPr>
          <p:nvPr>
            <p:ph type="body" idx="1"/>
          </p:nvPr>
        </p:nvSpPr>
        <p:spPr>
          <a:xfrm>
            <a:off x="457200" y="1600200"/>
            <a:ext cx="8229600" cy="4526100"/>
          </a:xfrm>
          <a:prstGeom prst="rect">
            <a:avLst/>
          </a:prstGeom>
        </p:spPr>
        <p:txBody>
          <a:bodyPr spcFirstLastPara="1" wrap="square" lIns="91425" tIns="45700" rIns="91425" bIns="45700" anchor="ctr" anchorCtr="0">
            <a:noAutofit/>
          </a:bodyPr>
          <a:lstStyle/>
          <a:p>
            <a:pPr marL="0" lvl="0" indent="0" algn="ctr" rtl="0">
              <a:spcBef>
                <a:spcPts val="640"/>
              </a:spcBef>
              <a:spcAft>
                <a:spcPts val="0"/>
              </a:spcAft>
              <a:buNone/>
            </a:pPr>
            <a:r>
              <a:rPr lang="en-US" sz="4800"/>
              <a:t>Mudit Prashar</a:t>
            </a:r>
            <a:endParaRPr sz="48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g63f8d4f64f_4_2"/>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Top 3 Problems </a:t>
            </a:r>
            <a:endParaRPr sz="2800" b="1">
              <a:solidFill>
                <a:srgbClr val="1D314E"/>
              </a:solidFill>
            </a:endParaRPr>
          </a:p>
        </p:txBody>
      </p:sp>
      <p:sp>
        <p:nvSpPr>
          <p:cNvPr id="541" name="Google Shape;541;g63f8d4f64f_4_2"/>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Mudit Prashar</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Simple</a:t>
            </a:r>
            <a:endParaRPr sz="1800">
              <a:solidFill>
                <a:schemeClr val="dk1"/>
              </a:solidFill>
            </a:endParaRPr>
          </a:p>
          <a:p>
            <a:pPr marL="0" lvl="0" indent="0" algn="l" rtl="0">
              <a:spcBef>
                <a:spcPts val="0"/>
              </a:spcBef>
              <a:spcAft>
                <a:spcPts val="0"/>
              </a:spcAft>
              <a:buSzPts val="1100"/>
              <a:buNone/>
            </a:pPr>
            <a:r>
              <a:rPr lang="en-US" sz="1800">
                <a:solidFill>
                  <a:schemeClr val="dk1"/>
                </a:solidFill>
              </a:rPr>
              <a:t>Top Problem #1</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a:solidFill>
                  <a:schemeClr val="dk1"/>
                </a:solidFill>
              </a:rPr>
              <a:t>Problem 3: Find the description of items whose last cost price is less than $5 using WideWorldImporters?</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None/>
            </a:pPr>
            <a:r>
              <a:rPr lang="en-US">
                <a:solidFill>
                  <a:schemeClr val="dk1"/>
                </a:solidFill>
              </a:rPr>
              <a:t>Why did I choose this problem for top rating?</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It combines the stock item holding table and outputs all the item’s description which is under $5.</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It  can help if a person wants to look at the items and know what it really is and it also shows the cost price for that item.</a:t>
            </a:r>
            <a:endParaRPr>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542" name="Google Shape;542;g63f8d4f64f_4_2"/>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endParaRPr sz="18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p:txBody>
      </p:sp>
      <p:pic>
        <p:nvPicPr>
          <p:cNvPr id="543" name="Google Shape;543;g63f8d4f64f_4_2"/>
          <p:cNvPicPr preferRelativeResize="0"/>
          <p:nvPr/>
        </p:nvPicPr>
        <p:blipFill>
          <a:blip r:embed="rId3">
            <a:alphaModFix/>
          </a:blip>
          <a:stretch>
            <a:fillRect/>
          </a:stretch>
        </p:blipFill>
        <p:spPr>
          <a:xfrm>
            <a:off x="4675375" y="2139950"/>
            <a:ext cx="4066801" cy="897700"/>
          </a:xfrm>
          <a:prstGeom prst="rect">
            <a:avLst/>
          </a:prstGeom>
          <a:noFill/>
          <a:ln>
            <a:noFill/>
          </a:ln>
        </p:spPr>
      </p:pic>
      <p:pic>
        <p:nvPicPr>
          <p:cNvPr id="544" name="Google Shape;544;g63f8d4f64f_4_2"/>
          <p:cNvPicPr preferRelativeResize="0"/>
          <p:nvPr/>
        </p:nvPicPr>
        <p:blipFill>
          <a:blip r:embed="rId4">
            <a:alphaModFix/>
          </a:blip>
          <a:stretch>
            <a:fillRect/>
          </a:stretch>
        </p:blipFill>
        <p:spPr>
          <a:xfrm>
            <a:off x="4675375" y="3641000"/>
            <a:ext cx="3975000" cy="207444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g63fceb7648_4_76"/>
          <p:cNvSpPr txBox="1">
            <a:spLocks noGrp="1"/>
          </p:cNvSpPr>
          <p:nvPr>
            <p:ph type="title"/>
          </p:nvPr>
        </p:nvSpPr>
        <p:spPr>
          <a:xfrm>
            <a:off x="365125" y="315913"/>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3600"/>
              <a:t>Attendance</a:t>
            </a:r>
            <a:endParaRPr sz="3600"/>
          </a:p>
        </p:txBody>
      </p:sp>
      <p:sp>
        <p:nvSpPr>
          <p:cNvPr id="119" name="Google Shape;119;g63fceb7648_4_76"/>
          <p:cNvSpPr txBox="1">
            <a:spLocks noGrp="1"/>
          </p:cNvSpPr>
          <p:nvPr>
            <p:ph type="body" idx="1"/>
          </p:nvPr>
        </p:nvSpPr>
        <p:spPr>
          <a:xfrm>
            <a:off x="457200" y="1600200"/>
            <a:ext cx="3639600" cy="4526100"/>
          </a:xfrm>
          <a:prstGeom prst="rect">
            <a:avLst/>
          </a:prstGeom>
        </p:spPr>
        <p:txBody>
          <a:bodyPr spcFirstLastPara="1" wrap="square" lIns="91425" tIns="45700" rIns="91425" bIns="45700" anchor="t" anchorCtr="0">
            <a:noAutofit/>
          </a:bodyPr>
          <a:lstStyle/>
          <a:p>
            <a:pPr marL="457200" lvl="0" indent="-355600" algn="l" rtl="0">
              <a:spcBef>
                <a:spcPts val="640"/>
              </a:spcBef>
              <a:spcAft>
                <a:spcPts val="0"/>
              </a:spcAft>
              <a:buSzPts val="2000"/>
              <a:buChar char="•"/>
            </a:pPr>
            <a:r>
              <a:rPr lang="en-US" sz="2000"/>
              <a:t>We had 5 face to face group meetings</a:t>
            </a:r>
            <a:endParaRPr sz="2000"/>
          </a:p>
          <a:p>
            <a:pPr marL="457200" lvl="0" indent="-355600" algn="l" rtl="0">
              <a:spcBef>
                <a:spcPts val="0"/>
              </a:spcBef>
              <a:spcAft>
                <a:spcPts val="0"/>
              </a:spcAft>
              <a:buSzPts val="2000"/>
              <a:buChar char="•"/>
            </a:pPr>
            <a:r>
              <a:rPr lang="en-US" sz="2000"/>
              <a:t>Each member had a task to complete before the upcoming meeting</a:t>
            </a:r>
            <a:endParaRPr sz="2000"/>
          </a:p>
          <a:p>
            <a:pPr marL="457200" lvl="0" indent="-355600" algn="l" rtl="0">
              <a:spcBef>
                <a:spcPts val="0"/>
              </a:spcBef>
              <a:spcAft>
                <a:spcPts val="0"/>
              </a:spcAft>
              <a:buSzPts val="2000"/>
              <a:buChar char="•"/>
            </a:pPr>
            <a:r>
              <a:rPr lang="en-US" sz="2000"/>
              <a:t>These meetings were useful if we had any questions or puzzled during a task</a:t>
            </a:r>
            <a:endParaRPr sz="2000"/>
          </a:p>
          <a:p>
            <a:pPr marL="457200" lvl="0" indent="-355600" algn="l" rtl="0">
              <a:spcBef>
                <a:spcPts val="0"/>
              </a:spcBef>
              <a:spcAft>
                <a:spcPts val="0"/>
              </a:spcAft>
              <a:buSzPts val="2000"/>
              <a:buChar char="•"/>
            </a:pPr>
            <a:r>
              <a:rPr lang="en-US" sz="2000"/>
              <a:t>These meetings would last around 3 hours each</a:t>
            </a:r>
            <a:endParaRPr sz="2000"/>
          </a:p>
          <a:p>
            <a:pPr marL="457200" lvl="0" indent="-355600" algn="l" rtl="0">
              <a:spcBef>
                <a:spcPts val="0"/>
              </a:spcBef>
              <a:spcAft>
                <a:spcPts val="0"/>
              </a:spcAft>
              <a:buSzPts val="2000"/>
              <a:buChar char="•"/>
            </a:pPr>
            <a:r>
              <a:rPr lang="en-US" sz="2000"/>
              <a:t>We also had one online voice conference</a:t>
            </a:r>
            <a:endParaRPr sz="2000"/>
          </a:p>
          <a:p>
            <a:pPr marL="457200" lvl="0" indent="0" algn="l" rtl="0">
              <a:spcBef>
                <a:spcPts val="640"/>
              </a:spcBef>
              <a:spcAft>
                <a:spcPts val="0"/>
              </a:spcAft>
              <a:buNone/>
            </a:pPr>
            <a:endParaRPr sz="2000"/>
          </a:p>
        </p:txBody>
      </p:sp>
      <p:pic>
        <p:nvPicPr>
          <p:cNvPr id="120" name="Google Shape;120;g63fceb7648_4_76"/>
          <p:cNvPicPr preferRelativeResize="0"/>
          <p:nvPr/>
        </p:nvPicPr>
        <p:blipFill>
          <a:blip r:embed="rId3">
            <a:alphaModFix/>
          </a:blip>
          <a:stretch>
            <a:fillRect/>
          </a:stretch>
        </p:blipFill>
        <p:spPr>
          <a:xfrm>
            <a:off x="5548313" y="1600188"/>
            <a:ext cx="2390775" cy="43338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63f8d4f64f_4_8"/>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Top 3 Problems </a:t>
            </a:r>
            <a:endParaRPr sz="2800" b="1">
              <a:solidFill>
                <a:srgbClr val="1D314E"/>
              </a:solidFill>
            </a:endParaRPr>
          </a:p>
        </p:txBody>
      </p:sp>
      <p:sp>
        <p:nvSpPr>
          <p:cNvPr id="550" name="Google Shape;550;g63f8d4f64f_4_8"/>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Mudit Prashar</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Medium </a:t>
            </a:r>
            <a:endParaRPr sz="1800">
              <a:solidFill>
                <a:schemeClr val="dk1"/>
              </a:solidFill>
            </a:endParaRPr>
          </a:p>
          <a:p>
            <a:pPr marL="0" lvl="0" indent="0" algn="l" rtl="0">
              <a:spcBef>
                <a:spcPts val="0"/>
              </a:spcBef>
              <a:spcAft>
                <a:spcPts val="0"/>
              </a:spcAft>
              <a:buSzPts val="1100"/>
              <a:buNone/>
            </a:pPr>
            <a:r>
              <a:rPr lang="en-US" sz="1800">
                <a:solidFill>
                  <a:schemeClr val="dk1"/>
                </a:solidFill>
              </a:rPr>
              <a:t>Top Problem #2</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a:solidFill>
                  <a:schemeClr val="dk1"/>
                </a:solidFill>
              </a:rPr>
              <a:t>Problem 8: Find the total number of orders placed of each stock item using WideWorldImportersDW?</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None/>
            </a:pPr>
            <a:r>
              <a:rPr lang="en-US">
                <a:solidFill>
                  <a:schemeClr val="dk1"/>
                </a:solidFill>
              </a:rPr>
              <a:t>Why did I choose this problem for top rating?</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This problem counts the total number of orders placed for each item in the stock in the year 2016.</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a company can use it to check the inventory of the products or even use it to get an idea of all the orders they got in 2016.</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marR="0" lvl="0" indent="0" algn="l" rtl="0">
              <a:spcBef>
                <a:spcPts val="0"/>
              </a:spcBef>
              <a:spcAft>
                <a:spcPts val="0"/>
              </a:spcAft>
              <a:buNone/>
            </a:pPr>
            <a:endParaRPr>
              <a:solidFill>
                <a:schemeClr val="dk1"/>
              </a:solidFill>
              <a:latin typeface="Malgun Gothic"/>
              <a:ea typeface="Malgun Gothic"/>
              <a:cs typeface="Malgun Gothic"/>
              <a:sym typeface="Malgun Gothic"/>
            </a:endParaRPr>
          </a:p>
        </p:txBody>
      </p:sp>
      <p:sp>
        <p:nvSpPr>
          <p:cNvPr id="551" name="Google Shape;551;g63f8d4f64f_4_8"/>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p:txBody>
      </p:sp>
      <p:pic>
        <p:nvPicPr>
          <p:cNvPr id="552" name="Google Shape;552;g63f8d4f64f_4_8"/>
          <p:cNvPicPr preferRelativeResize="0"/>
          <p:nvPr/>
        </p:nvPicPr>
        <p:blipFill>
          <a:blip r:embed="rId3">
            <a:alphaModFix/>
          </a:blip>
          <a:stretch>
            <a:fillRect/>
          </a:stretch>
        </p:blipFill>
        <p:spPr>
          <a:xfrm>
            <a:off x="4670525" y="1955437"/>
            <a:ext cx="4244975" cy="1587114"/>
          </a:xfrm>
          <a:prstGeom prst="rect">
            <a:avLst/>
          </a:prstGeom>
          <a:noFill/>
          <a:ln>
            <a:noFill/>
          </a:ln>
        </p:spPr>
      </p:pic>
      <p:pic>
        <p:nvPicPr>
          <p:cNvPr id="553" name="Google Shape;553;g63f8d4f64f_4_8"/>
          <p:cNvPicPr preferRelativeResize="0"/>
          <p:nvPr/>
        </p:nvPicPr>
        <p:blipFill>
          <a:blip r:embed="rId4">
            <a:alphaModFix/>
          </a:blip>
          <a:stretch>
            <a:fillRect/>
          </a:stretch>
        </p:blipFill>
        <p:spPr>
          <a:xfrm>
            <a:off x="4717225" y="4201625"/>
            <a:ext cx="2625300" cy="21145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63f8d4f64f_4_14"/>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Top 3 Problems </a:t>
            </a:r>
            <a:endParaRPr sz="2800" b="1">
              <a:solidFill>
                <a:srgbClr val="1D314E"/>
              </a:solidFill>
            </a:endParaRPr>
          </a:p>
        </p:txBody>
      </p:sp>
      <p:sp>
        <p:nvSpPr>
          <p:cNvPr id="559" name="Google Shape;559;g63f8d4f64f_4_14"/>
          <p:cNvSpPr txBox="1"/>
          <p:nvPr/>
        </p:nvSpPr>
        <p:spPr>
          <a:xfrm>
            <a:off x="365125" y="1536600"/>
            <a:ext cx="38574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Mudit Prashar</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Complex</a:t>
            </a:r>
            <a:endParaRPr sz="1800">
              <a:solidFill>
                <a:schemeClr val="dk1"/>
              </a:solidFill>
            </a:endParaRPr>
          </a:p>
          <a:p>
            <a:pPr marL="0" lvl="0" indent="0" algn="l" rtl="0">
              <a:spcBef>
                <a:spcPts val="0"/>
              </a:spcBef>
              <a:spcAft>
                <a:spcPts val="0"/>
              </a:spcAft>
              <a:buSzPts val="1100"/>
              <a:buNone/>
            </a:pPr>
            <a:r>
              <a:rPr lang="en-US" sz="1800">
                <a:solidFill>
                  <a:schemeClr val="dk1"/>
                </a:solidFill>
              </a:rPr>
              <a:t>Top Problem #3</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a:solidFill>
                  <a:schemeClr val="dk1"/>
                </a:solidFill>
              </a:rPr>
              <a:t>Problem 15:</a:t>
            </a:r>
            <a:r>
              <a:rPr lang="en-US" sz="1800">
                <a:solidFill>
                  <a:schemeClr val="dk1"/>
                </a:solidFill>
              </a:rPr>
              <a:t> </a:t>
            </a:r>
            <a:r>
              <a:rPr lang="en-US">
                <a:solidFill>
                  <a:schemeClr val="dk1"/>
                </a:solidFill>
              </a:rPr>
              <a:t>Find the name of the Customers, number of clothing internet sales order they placed and also count the number of years since they made their first purchase up until today using AdventureWorksDW 2016?</a:t>
            </a:r>
            <a:endParaRPr>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None/>
            </a:pPr>
            <a:r>
              <a:rPr lang="en-US">
                <a:solidFill>
                  <a:schemeClr val="dk1"/>
                </a:solidFill>
              </a:rPr>
              <a:t>Why did I choose this problem for top rating?</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This Query uses two built in functions and shows the full name and the show the number of years they have been a customer which is measure by subtracting the order date of the first order they ever made to the present date.</a:t>
            </a:r>
            <a:endParaRPr>
              <a:solidFill>
                <a:schemeClr val="dk1"/>
              </a:solidFill>
            </a:endParaRPr>
          </a:p>
          <a:p>
            <a:pPr marL="0" lvl="0" indent="0" algn="l" rtl="0">
              <a:spcBef>
                <a:spcPts val="0"/>
              </a:spcBef>
              <a:spcAft>
                <a:spcPts val="0"/>
              </a:spcAft>
              <a:buNone/>
            </a:pPr>
            <a:endParaRPr>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560" name="Google Shape;560;g63f8d4f64f_4_14"/>
          <p:cNvSpPr txBox="1"/>
          <p:nvPr/>
        </p:nvSpPr>
        <p:spPr>
          <a:xfrm>
            <a:off x="4222625" y="1536700"/>
            <a:ext cx="4921500" cy="516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p:txBody>
      </p:sp>
      <p:pic>
        <p:nvPicPr>
          <p:cNvPr id="561" name="Google Shape;561;g63f8d4f64f_4_14"/>
          <p:cNvPicPr preferRelativeResize="0"/>
          <p:nvPr/>
        </p:nvPicPr>
        <p:blipFill>
          <a:blip r:embed="rId3">
            <a:alphaModFix/>
          </a:blip>
          <a:stretch>
            <a:fillRect/>
          </a:stretch>
        </p:blipFill>
        <p:spPr>
          <a:xfrm>
            <a:off x="4222625" y="1992525"/>
            <a:ext cx="2136425" cy="2337451"/>
          </a:xfrm>
          <a:prstGeom prst="rect">
            <a:avLst/>
          </a:prstGeom>
          <a:noFill/>
          <a:ln>
            <a:noFill/>
          </a:ln>
        </p:spPr>
      </p:pic>
      <p:pic>
        <p:nvPicPr>
          <p:cNvPr id="562" name="Google Shape;562;g63f8d4f64f_4_14"/>
          <p:cNvPicPr preferRelativeResize="0"/>
          <p:nvPr/>
        </p:nvPicPr>
        <p:blipFill>
          <a:blip r:embed="rId4">
            <a:alphaModFix/>
          </a:blip>
          <a:stretch>
            <a:fillRect/>
          </a:stretch>
        </p:blipFill>
        <p:spPr>
          <a:xfrm>
            <a:off x="6359062" y="1992525"/>
            <a:ext cx="2784926" cy="2158350"/>
          </a:xfrm>
          <a:prstGeom prst="rect">
            <a:avLst/>
          </a:prstGeom>
          <a:noFill/>
          <a:ln>
            <a:noFill/>
          </a:ln>
        </p:spPr>
      </p:pic>
      <p:pic>
        <p:nvPicPr>
          <p:cNvPr id="563" name="Google Shape;563;g63f8d4f64f_4_14"/>
          <p:cNvPicPr preferRelativeResize="0"/>
          <p:nvPr/>
        </p:nvPicPr>
        <p:blipFill>
          <a:blip r:embed="rId5">
            <a:alphaModFix/>
          </a:blip>
          <a:stretch>
            <a:fillRect/>
          </a:stretch>
        </p:blipFill>
        <p:spPr>
          <a:xfrm>
            <a:off x="4594225" y="4872800"/>
            <a:ext cx="3655300" cy="18255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63f8d4f64f_4_26"/>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Worst 3 Problems </a:t>
            </a:r>
            <a:endParaRPr sz="2800" b="1">
              <a:solidFill>
                <a:srgbClr val="1D314E"/>
              </a:solidFill>
            </a:endParaRPr>
          </a:p>
        </p:txBody>
      </p:sp>
      <p:sp>
        <p:nvSpPr>
          <p:cNvPr id="569" name="Google Shape;569;g63f8d4f64f_4_26"/>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Mudit Prashar</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Simple </a:t>
            </a:r>
            <a:endParaRPr sz="1800">
              <a:solidFill>
                <a:schemeClr val="dk1"/>
              </a:solidFill>
            </a:endParaRPr>
          </a:p>
          <a:p>
            <a:pPr marL="0" lvl="0" indent="0" algn="l" rtl="0">
              <a:spcBef>
                <a:spcPts val="0"/>
              </a:spcBef>
              <a:spcAft>
                <a:spcPts val="0"/>
              </a:spcAft>
              <a:buClr>
                <a:srgbClr val="000000"/>
              </a:buClr>
              <a:buSzPts val="1100"/>
              <a:buFont typeface="Arial"/>
              <a:buNone/>
            </a:pPr>
            <a:r>
              <a:rPr lang="en-US" sz="1800">
                <a:solidFill>
                  <a:schemeClr val="dk1"/>
                </a:solidFill>
              </a:rPr>
              <a:t>Worst Problem #1</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a:solidFill>
                  <a:schemeClr val="dk1"/>
                </a:solidFill>
              </a:rPr>
              <a:t>Problem 2: Find the product names that had internet sale and had order date year 2010 using AdventureWorksDW 2016?</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en-US">
                <a:solidFill>
                  <a:schemeClr val="dk1"/>
                </a:solidFill>
              </a:rPr>
              <a:t>Why did I choose this problem for worst rating?</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This Query is bad because it constraints the output to only one year and the Order date can be formatted in better and more interactive way.</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Suppose if a person wants to see product names in french then that would cause a problem also since it only shows product names in english.</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SzPts val="1100"/>
              <a:buNone/>
            </a:pPr>
            <a:endParaRPr>
              <a:solidFill>
                <a:schemeClr val="dk1"/>
              </a:solidFill>
            </a:endParaRPr>
          </a:p>
          <a:p>
            <a:pPr marL="0" marR="0" lvl="0" indent="0" algn="l" rtl="0">
              <a:spcBef>
                <a:spcPts val="0"/>
              </a:spcBef>
              <a:spcAft>
                <a:spcPts val="0"/>
              </a:spcAft>
              <a:buNone/>
            </a:pPr>
            <a:endParaRPr>
              <a:solidFill>
                <a:schemeClr val="dk1"/>
              </a:solidFill>
              <a:latin typeface="Malgun Gothic"/>
              <a:ea typeface="Malgun Gothic"/>
              <a:cs typeface="Malgun Gothic"/>
              <a:sym typeface="Malgun Gothic"/>
            </a:endParaRPr>
          </a:p>
        </p:txBody>
      </p:sp>
      <p:sp>
        <p:nvSpPr>
          <p:cNvPr id="570" name="Google Shape;570;g63f8d4f64f_4_26"/>
          <p:cNvSpPr txBox="1"/>
          <p:nvPr/>
        </p:nvSpPr>
        <p:spPr>
          <a:xfrm>
            <a:off x="4502350" y="1536700"/>
            <a:ext cx="41586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571" name="Google Shape;571;g63f8d4f64f_4_26"/>
          <p:cNvPicPr preferRelativeResize="0"/>
          <p:nvPr/>
        </p:nvPicPr>
        <p:blipFill>
          <a:blip r:embed="rId3">
            <a:alphaModFix/>
          </a:blip>
          <a:stretch>
            <a:fillRect/>
          </a:stretch>
        </p:blipFill>
        <p:spPr>
          <a:xfrm>
            <a:off x="4502349" y="2139950"/>
            <a:ext cx="4641650" cy="1510850"/>
          </a:xfrm>
          <a:prstGeom prst="rect">
            <a:avLst/>
          </a:prstGeom>
          <a:noFill/>
          <a:ln>
            <a:noFill/>
          </a:ln>
        </p:spPr>
      </p:pic>
      <p:pic>
        <p:nvPicPr>
          <p:cNvPr id="572" name="Google Shape;572;g63f8d4f64f_4_26"/>
          <p:cNvPicPr preferRelativeResize="0"/>
          <p:nvPr/>
        </p:nvPicPr>
        <p:blipFill>
          <a:blip r:embed="rId4">
            <a:alphaModFix/>
          </a:blip>
          <a:stretch>
            <a:fillRect/>
          </a:stretch>
        </p:blipFill>
        <p:spPr>
          <a:xfrm>
            <a:off x="6255225" y="3699425"/>
            <a:ext cx="2800850" cy="31585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g63f8d4f64f_4_32"/>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Worst 3 Problems </a:t>
            </a:r>
            <a:endParaRPr sz="2800" b="1">
              <a:solidFill>
                <a:srgbClr val="1D314E"/>
              </a:solidFill>
            </a:endParaRPr>
          </a:p>
        </p:txBody>
      </p:sp>
      <p:sp>
        <p:nvSpPr>
          <p:cNvPr id="578" name="Google Shape;578;g63f8d4f64f_4_32"/>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Mudit Prashar</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Medium </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#2</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a:solidFill>
                  <a:schemeClr val="dk1"/>
                </a:solidFill>
              </a:rPr>
              <a:t>Problem 13: Find the Total number of orders placed during internet sales that used different currencies and don't show the currencies that were never used using AdventureWorksDW 2016?</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en-US">
                <a:solidFill>
                  <a:schemeClr val="dk1"/>
                </a:solidFill>
              </a:rPr>
              <a:t>Why did I choose this problem for worst rating?</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This Query doesn’t show the unused currencies which can be helpful if the person is analysis this data for some survey to see that no one uses this currency. </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Secondly it will be more interactive or useful the order is for the last column instead of Currency Name. </a:t>
            </a:r>
            <a:endParaRPr>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579" name="Google Shape;579;g63f8d4f64f_4_32"/>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580" name="Google Shape;580;g63f8d4f64f_4_32"/>
          <p:cNvPicPr preferRelativeResize="0"/>
          <p:nvPr/>
        </p:nvPicPr>
        <p:blipFill>
          <a:blip r:embed="rId3">
            <a:alphaModFix/>
          </a:blip>
          <a:stretch>
            <a:fillRect/>
          </a:stretch>
        </p:blipFill>
        <p:spPr>
          <a:xfrm>
            <a:off x="4594225" y="2101750"/>
            <a:ext cx="4474000" cy="1688200"/>
          </a:xfrm>
          <a:prstGeom prst="rect">
            <a:avLst/>
          </a:prstGeom>
          <a:noFill/>
          <a:ln>
            <a:noFill/>
          </a:ln>
        </p:spPr>
      </p:pic>
      <p:pic>
        <p:nvPicPr>
          <p:cNvPr id="581" name="Google Shape;581;g63f8d4f64f_4_32"/>
          <p:cNvPicPr preferRelativeResize="0"/>
          <p:nvPr/>
        </p:nvPicPr>
        <p:blipFill>
          <a:blip r:embed="rId4">
            <a:alphaModFix/>
          </a:blip>
          <a:stretch>
            <a:fillRect/>
          </a:stretch>
        </p:blipFill>
        <p:spPr>
          <a:xfrm>
            <a:off x="4594225" y="4443700"/>
            <a:ext cx="3842875" cy="17684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63f8d4f64f_4_38"/>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Worst 3 Problems </a:t>
            </a:r>
            <a:endParaRPr sz="2800" b="1">
              <a:solidFill>
                <a:srgbClr val="1D314E"/>
              </a:solidFill>
            </a:endParaRPr>
          </a:p>
        </p:txBody>
      </p:sp>
      <p:sp>
        <p:nvSpPr>
          <p:cNvPr id="587" name="Google Shape;587;g63f8d4f64f_4_38"/>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Mudit Prashar</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Type:Complex </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#3</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a:solidFill>
                  <a:schemeClr val="dk1"/>
                </a:solidFill>
              </a:rPr>
              <a:t>Problem 19: Find the all the orders that were placed in 2013 and show the order date in form of fiscal year quarters with january  as the 1st month for first quarter and also calculate the total amount paid for each order ID including taxes using WideWorldImporters?</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en-US">
                <a:solidFill>
                  <a:schemeClr val="dk1"/>
                </a:solidFill>
              </a:rPr>
              <a:t>Why did I choose this problem for worst rating?</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This Query creates a problem by constraining the query to output orders of one year which is 2013 in this case</a:t>
            </a:r>
            <a:endParaRPr>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588" name="Google Shape;588;g63f8d4f64f_4_38"/>
          <p:cNvSpPr txBox="1"/>
          <p:nvPr/>
        </p:nvSpPr>
        <p:spPr>
          <a:xfrm>
            <a:off x="4340125" y="1536700"/>
            <a:ext cx="4805809" cy="5141195"/>
          </a:xfrm>
          <a:prstGeom prst="rect">
            <a:avLst/>
          </a:prstGeom>
          <a:noFill/>
          <a:ln>
            <a:noFill/>
          </a:ln>
        </p:spPr>
        <p:txBody>
          <a:bodyPr spcFirstLastPara="1" wrap="square" lIns="91425" tIns="91425" rIns="91425" bIns="91425" anchor="t" anchorCtr="0">
            <a:noAutofit/>
          </a:bodyPr>
          <a:lstStyle/>
          <a:p>
            <a:r>
              <a:rPr lang="en-US" sz="1800" dirty="0"/>
              <a:t>Query: </a:t>
            </a:r>
          </a:p>
          <a:p>
            <a:pPr marL="0" lvl="0" indent="0" algn="l" rtl="0">
              <a:lnSpc>
                <a:spcPct val="115000"/>
              </a:lnSpc>
              <a:spcBef>
                <a:spcPts val="0"/>
              </a:spcBef>
              <a:spcAft>
                <a:spcPts val="0"/>
              </a:spcAft>
              <a:buNone/>
            </a:pPr>
            <a:endParaRPr lang="en-US" sz="1800" dirty="0"/>
          </a:p>
          <a:p>
            <a:pPr marL="0" lvl="0" indent="0" algn="l" rtl="0">
              <a:lnSpc>
                <a:spcPct val="115000"/>
              </a:lnSpc>
              <a:spcBef>
                <a:spcPts val="0"/>
              </a:spcBef>
              <a:spcAft>
                <a:spcPts val="0"/>
              </a:spcAft>
              <a:buNone/>
            </a:pPr>
            <a:endParaRPr lang="en-US" sz="1000" dirty="0">
              <a:solidFill>
                <a:srgbClr val="444444"/>
              </a:solidFill>
              <a:latin typeface="Courier New"/>
              <a:ea typeface="Courier New"/>
              <a:cs typeface="Courier New"/>
              <a:sym typeface="Courier New"/>
            </a:endParaRPr>
          </a:p>
          <a:p>
            <a:pPr marL="0" lvl="0" indent="0" algn="l" rtl="0">
              <a:spcBef>
                <a:spcPts val="0"/>
              </a:spcBef>
              <a:spcAft>
                <a:spcPts val="0"/>
              </a:spcAft>
              <a:buNone/>
            </a:pPr>
            <a:endParaRPr lang="en-US" sz="1800" dirty="0">
              <a:solidFill>
                <a:schemeClr val="dk1"/>
              </a:solidFill>
            </a:endParaRPr>
          </a:p>
          <a:p>
            <a:pPr marL="0" lvl="0" indent="0" algn="l" rtl="0">
              <a:spcBef>
                <a:spcPts val="0"/>
              </a:spcBef>
              <a:spcAft>
                <a:spcPts val="0"/>
              </a:spcAft>
              <a:buNone/>
            </a:pPr>
            <a:endParaRPr lang="en-US" sz="1800" dirty="0">
              <a:solidFill>
                <a:schemeClr val="dk1"/>
              </a:solidFill>
            </a:endParaRPr>
          </a:p>
          <a:p>
            <a:pPr marL="0" lvl="0" indent="0" algn="l" rtl="0">
              <a:spcBef>
                <a:spcPts val="0"/>
              </a:spcBef>
              <a:spcAft>
                <a:spcPts val="0"/>
              </a:spcAft>
              <a:buNone/>
            </a:pPr>
            <a:endParaRPr lang="en-US" sz="1800" dirty="0">
              <a:solidFill>
                <a:schemeClr val="dk1"/>
              </a:solidFill>
            </a:endParaRPr>
          </a:p>
          <a:p>
            <a:pPr marL="0" lvl="0" indent="0" algn="l" rtl="0">
              <a:spcBef>
                <a:spcPts val="0"/>
              </a:spcBef>
              <a:spcAft>
                <a:spcPts val="0"/>
              </a:spcAft>
              <a:buNone/>
            </a:pPr>
            <a:endParaRPr lang="en-US" sz="1800" dirty="0">
              <a:solidFill>
                <a:schemeClr val="dk1"/>
              </a:solidFill>
            </a:endParaRPr>
          </a:p>
          <a:p>
            <a:pPr marL="0" lvl="0" indent="0" algn="l" rtl="0">
              <a:spcBef>
                <a:spcPts val="0"/>
              </a:spcBef>
              <a:spcAft>
                <a:spcPts val="0"/>
              </a:spcAft>
              <a:buNone/>
            </a:pPr>
            <a:r>
              <a:rPr lang="en-US" sz="1800" dirty="0">
                <a:solidFill>
                  <a:schemeClr val="dk1"/>
                </a:solidFill>
              </a:rPr>
              <a:t>					</a:t>
            </a:r>
          </a:p>
          <a:p>
            <a:pPr marL="0" lvl="0" indent="0" algn="l" rtl="0">
              <a:spcBef>
                <a:spcPts val="0"/>
              </a:spcBef>
              <a:spcAft>
                <a:spcPts val="0"/>
              </a:spcAft>
              <a:buNone/>
            </a:pPr>
            <a:endParaRPr lang="en-US" sz="1800" dirty="0">
              <a:solidFill>
                <a:schemeClr val="dk1"/>
              </a:solidFill>
            </a:endParaRPr>
          </a:p>
        </p:txBody>
      </p:sp>
      <p:pic>
        <p:nvPicPr>
          <p:cNvPr id="589" name="Google Shape;589;g63f8d4f64f_4_38"/>
          <p:cNvPicPr preferRelativeResize="0"/>
          <p:nvPr/>
        </p:nvPicPr>
        <p:blipFill>
          <a:blip r:embed="rId3">
            <a:alphaModFix/>
          </a:blip>
          <a:stretch>
            <a:fillRect/>
          </a:stretch>
        </p:blipFill>
        <p:spPr>
          <a:xfrm>
            <a:off x="4340125" y="2187500"/>
            <a:ext cx="4803875" cy="1263848"/>
          </a:xfrm>
          <a:prstGeom prst="rect">
            <a:avLst/>
          </a:prstGeom>
          <a:noFill/>
          <a:ln>
            <a:noFill/>
          </a:ln>
        </p:spPr>
      </p:pic>
      <p:pic>
        <p:nvPicPr>
          <p:cNvPr id="590" name="Google Shape;590;g63f8d4f64f_4_38"/>
          <p:cNvPicPr preferRelativeResize="0"/>
          <p:nvPr/>
        </p:nvPicPr>
        <p:blipFill>
          <a:blip r:embed="rId4">
            <a:alphaModFix/>
          </a:blip>
          <a:stretch>
            <a:fillRect/>
          </a:stretch>
        </p:blipFill>
        <p:spPr>
          <a:xfrm>
            <a:off x="6438000" y="3830825"/>
            <a:ext cx="2223025" cy="2798300"/>
          </a:xfrm>
          <a:prstGeom prst="rect">
            <a:avLst/>
          </a:prstGeom>
          <a:noFill/>
          <a:ln>
            <a:noFill/>
          </a:ln>
        </p:spPr>
      </p:pic>
      <p:pic>
        <p:nvPicPr>
          <p:cNvPr id="591" name="Google Shape;591;g63f8d4f64f_4_38"/>
          <p:cNvPicPr preferRelativeResize="0"/>
          <p:nvPr/>
        </p:nvPicPr>
        <p:blipFill>
          <a:blip r:embed="rId5">
            <a:alphaModFix/>
          </a:blip>
          <a:stretch>
            <a:fillRect/>
          </a:stretch>
        </p:blipFill>
        <p:spPr>
          <a:xfrm>
            <a:off x="4338191" y="3429000"/>
            <a:ext cx="1420025" cy="2445373"/>
          </a:xfrm>
          <a:prstGeom prst="rect">
            <a:avLst/>
          </a:prstGeom>
          <a:noFill/>
          <a:ln>
            <a:noFill/>
          </a:ln>
        </p:spPr>
      </p:pic>
      <p:sp>
        <p:nvSpPr>
          <p:cNvPr id="3" name="TextBox 2">
            <a:extLst>
              <a:ext uri="{FF2B5EF4-FFF2-40B4-BE49-F238E27FC236}">
                <a16:creationId xmlns:a16="http://schemas.microsoft.com/office/drawing/2014/main" id="{93578481-7A23-4047-AF5E-E11A89CCFE57}"/>
              </a:ext>
            </a:extLst>
          </p:cNvPr>
          <p:cNvSpPr txBox="1"/>
          <p:nvPr/>
        </p:nvSpPr>
        <p:spPr>
          <a:xfrm>
            <a:off x="6031082" y="3522998"/>
            <a:ext cx="2154130" cy="369332"/>
          </a:xfrm>
          <a:prstGeom prst="rect">
            <a:avLst/>
          </a:prstGeom>
          <a:noFill/>
        </p:spPr>
        <p:txBody>
          <a:bodyPr wrap="square" rtlCol="0">
            <a:spAutoFit/>
          </a:bodyPr>
          <a:lstStyle/>
          <a:p>
            <a:r>
              <a:rPr lang="en-US" sz="1800" dirty="0">
                <a:solidFill>
                  <a:schemeClr val="dk1"/>
                </a:solidFill>
              </a:rPr>
              <a:t>Sample Output:</a:t>
            </a:r>
            <a:endParaRPr lang="en-US" sz="18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g63f8d4f64f_4_50"/>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400" b="1">
                <a:solidFill>
                  <a:srgbClr val="1D314E"/>
                </a:solidFill>
              </a:rPr>
              <a:t>Individual Assessment - Fixed Worst 3 Problems </a:t>
            </a:r>
            <a:endParaRPr sz="2400" b="1">
              <a:solidFill>
                <a:srgbClr val="1D314E"/>
              </a:solidFill>
            </a:endParaRPr>
          </a:p>
        </p:txBody>
      </p:sp>
      <p:sp>
        <p:nvSpPr>
          <p:cNvPr id="597" name="Google Shape;597;g63f8d4f64f_4_50"/>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Mudit Prashar</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Simple </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#1</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Problem 2: Find the product names that had internet sale using AdventureWorksDW 2016?</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a:solidFill>
                  <a:schemeClr val="dk1"/>
                </a:solidFill>
              </a:rPr>
              <a:t>What did I change to fix this query?</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I deleted the where clause and use the convert built in function to format the date in common format known. Also added two new columns.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How did this improve my query?</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Adding columns shows the product name in 3 different languages now and removing the where clause doesn’t constrain the output to one year. </a:t>
            </a:r>
            <a:endParaRPr>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598" name="Google Shape;598;g63f8d4f64f_4_50"/>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599" name="Google Shape;599;g63f8d4f64f_4_50"/>
          <p:cNvPicPr preferRelativeResize="0"/>
          <p:nvPr/>
        </p:nvPicPr>
        <p:blipFill>
          <a:blip r:embed="rId3">
            <a:alphaModFix/>
          </a:blip>
          <a:stretch>
            <a:fillRect/>
          </a:stretch>
        </p:blipFill>
        <p:spPr>
          <a:xfrm>
            <a:off x="4340125" y="2052800"/>
            <a:ext cx="4803875" cy="1511331"/>
          </a:xfrm>
          <a:prstGeom prst="rect">
            <a:avLst/>
          </a:prstGeom>
          <a:noFill/>
          <a:ln>
            <a:noFill/>
          </a:ln>
        </p:spPr>
      </p:pic>
      <p:pic>
        <p:nvPicPr>
          <p:cNvPr id="600" name="Google Shape;600;g63f8d4f64f_4_50"/>
          <p:cNvPicPr preferRelativeResize="0"/>
          <p:nvPr/>
        </p:nvPicPr>
        <p:blipFill>
          <a:blip r:embed="rId4">
            <a:alphaModFix/>
          </a:blip>
          <a:stretch>
            <a:fillRect/>
          </a:stretch>
        </p:blipFill>
        <p:spPr>
          <a:xfrm>
            <a:off x="4340122" y="3798425"/>
            <a:ext cx="4690199" cy="28386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63f8d4f64f_4_56"/>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400" b="1">
                <a:solidFill>
                  <a:srgbClr val="1D314E"/>
                </a:solidFill>
              </a:rPr>
              <a:t>Individual Assessment - Fixed Worst 3 Problems </a:t>
            </a:r>
            <a:endParaRPr sz="2400" b="1">
              <a:solidFill>
                <a:srgbClr val="1D314E"/>
              </a:solidFill>
            </a:endParaRPr>
          </a:p>
        </p:txBody>
      </p:sp>
      <p:sp>
        <p:nvSpPr>
          <p:cNvPr id="606" name="Google Shape;606;g63f8d4f64f_4_56"/>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Mudit Prashar</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Medium</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#2</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a:solidFill>
                  <a:schemeClr val="dk1"/>
                </a:solidFill>
              </a:rPr>
              <a:t>Problem 13: Find the Total number of orders placed during internet sales that used different currencies using AdventureWorksDW 2016?</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en-US">
                <a:solidFill>
                  <a:schemeClr val="dk1"/>
                </a:solidFill>
              </a:rPr>
              <a:t>What did I change to fix this query?</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I changed the Join Clause to Full Outer Join instead of Inner Join.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How did this improve my query?</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It shows the other currencies as well even no one ever used to make a purchase.</a:t>
            </a:r>
            <a:endParaRPr>
              <a:solidFill>
                <a:schemeClr val="dk1"/>
              </a:solidFill>
            </a:endParaRPr>
          </a:p>
          <a:p>
            <a:pPr marL="45720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607" name="Google Shape;607;g63f8d4f64f_4_56"/>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608" name="Google Shape;608;g63f8d4f64f_4_56"/>
          <p:cNvPicPr preferRelativeResize="0"/>
          <p:nvPr/>
        </p:nvPicPr>
        <p:blipFill>
          <a:blip r:embed="rId3">
            <a:alphaModFix/>
          </a:blip>
          <a:stretch>
            <a:fillRect/>
          </a:stretch>
        </p:blipFill>
        <p:spPr>
          <a:xfrm>
            <a:off x="4594217" y="2139949"/>
            <a:ext cx="4480656" cy="1422300"/>
          </a:xfrm>
          <a:prstGeom prst="rect">
            <a:avLst/>
          </a:prstGeom>
          <a:noFill/>
          <a:ln>
            <a:noFill/>
          </a:ln>
        </p:spPr>
      </p:pic>
      <p:pic>
        <p:nvPicPr>
          <p:cNvPr id="609" name="Google Shape;609;g63f8d4f64f_4_56"/>
          <p:cNvPicPr preferRelativeResize="0"/>
          <p:nvPr/>
        </p:nvPicPr>
        <p:blipFill>
          <a:blip r:embed="rId4">
            <a:alphaModFix/>
          </a:blip>
          <a:stretch>
            <a:fillRect/>
          </a:stretch>
        </p:blipFill>
        <p:spPr>
          <a:xfrm>
            <a:off x="6393425" y="3716050"/>
            <a:ext cx="2382275" cy="28343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g63f8d4f64f_4_62"/>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400" b="1">
                <a:solidFill>
                  <a:srgbClr val="1D314E"/>
                </a:solidFill>
              </a:rPr>
              <a:t>Individual Assessment - Fixed Worst 3 Problems </a:t>
            </a:r>
            <a:endParaRPr sz="2400" b="1">
              <a:solidFill>
                <a:srgbClr val="1D314E"/>
              </a:solidFill>
            </a:endParaRPr>
          </a:p>
        </p:txBody>
      </p:sp>
      <p:sp>
        <p:nvSpPr>
          <p:cNvPr id="615" name="Google Shape;615;g63f8d4f64f_4_62"/>
          <p:cNvSpPr txBox="1"/>
          <p:nvPr/>
        </p:nvSpPr>
        <p:spPr>
          <a:xfrm>
            <a:off x="365125" y="1536700"/>
            <a:ext cx="36699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Mudit Prashar</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Complex</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#3</a:t>
            </a:r>
            <a:endParaRPr sz="1800">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en-US">
                <a:solidFill>
                  <a:schemeClr val="dk1"/>
                </a:solidFill>
              </a:rPr>
              <a:t>Problem 19: Find the all the orders that were placed and show the order date in </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form of fiscal year quarters with january  as the 1st month for first quarter and also calculate the total amount paid for each order ID including taxes using WideWorldImporters?</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a:solidFill>
                  <a:schemeClr val="dk1"/>
                </a:solidFill>
              </a:rPr>
              <a:t>What did I change to fix this query?</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Removed the where clause from the query.</a:t>
            </a:r>
            <a:endParaRPr>
              <a:solidFill>
                <a:schemeClr val="dk1"/>
              </a:solidFill>
            </a:endParaRPr>
          </a:p>
          <a:p>
            <a:pPr marL="0" lvl="0" indent="0" algn="l" rtl="0">
              <a:spcBef>
                <a:spcPts val="0"/>
              </a:spcBef>
              <a:spcAft>
                <a:spcPts val="0"/>
              </a:spcAft>
              <a:buNone/>
            </a:pPr>
            <a:r>
              <a:rPr lang="en-US">
                <a:solidFill>
                  <a:schemeClr val="dk1"/>
                </a:solidFill>
              </a:rPr>
              <a:t>How did this improve my query?</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Output is changed before it was showing orders just for 2013 but now it shows all the orders without any restrictions. Rows change from 19k to 73k.</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616" name="Google Shape;616;g63f8d4f64f_4_62"/>
          <p:cNvSpPr txBox="1"/>
          <p:nvPr/>
        </p:nvSpPr>
        <p:spPr>
          <a:xfrm>
            <a:off x="4035025" y="1536700"/>
            <a:ext cx="46260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617" name="Google Shape;617;g63f8d4f64f_4_62"/>
          <p:cNvPicPr preferRelativeResize="0"/>
          <p:nvPr/>
        </p:nvPicPr>
        <p:blipFill>
          <a:blip r:embed="rId3">
            <a:alphaModFix/>
          </a:blip>
          <a:stretch>
            <a:fillRect/>
          </a:stretch>
        </p:blipFill>
        <p:spPr>
          <a:xfrm>
            <a:off x="4160950" y="1952350"/>
            <a:ext cx="4983050" cy="1188275"/>
          </a:xfrm>
          <a:prstGeom prst="rect">
            <a:avLst/>
          </a:prstGeom>
          <a:noFill/>
          <a:ln>
            <a:noFill/>
          </a:ln>
        </p:spPr>
      </p:pic>
      <p:pic>
        <p:nvPicPr>
          <p:cNvPr id="618" name="Google Shape;618;g63f8d4f64f_4_62"/>
          <p:cNvPicPr preferRelativeResize="0"/>
          <p:nvPr/>
        </p:nvPicPr>
        <p:blipFill>
          <a:blip r:embed="rId4">
            <a:alphaModFix/>
          </a:blip>
          <a:stretch>
            <a:fillRect/>
          </a:stretch>
        </p:blipFill>
        <p:spPr>
          <a:xfrm>
            <a:off x="6217225" y="3319900"/>
            <a:ext cx="2558475" cy="32103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g63fceb7648_4_0"/>
          <p:cNvSpPr txBox="1">
            <a:spLocks noGrp="1"/>
          </p:cNvSpPr>
          <p:nvPr>
            <p:ph type="body" idx="1"/>
          </p:nvPr>
        </p:nvSpPr>
        <p:spPr>
          <a:xfrm>
            <a:off x="457200" y="1600200"/>
            <a:ext cx="8229600" cy="45261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endParaRPr sz="4400"/>
          </a:p>
          <a:p>
            <a:pPr marL="0" lvl="0" indent="0" algn="ctr" rtl="0">
              <a:spcBef>
                <a:spcPts val="0"/>
              </a:spcBef>
              <a:spcAft>
                <a:spcPts val="0"/>
              </a:spcAft>
              <a:buNone/>
            </a:pPr>
            <a:endParaRPr sz="4400"/>
          </a:p>
          <a:p>
            <a:pPr marL="0" lvl="0" indent="0" algn="ctr" rtl="0">
              <a:spcBef>
                <a:spcPts val="0"/>
              </a:spcBef>
              <a:spcAft>
                <a:spcPts val="0"/>
              </a:spcAft>
              <a:buClr>
                <a:schemeClr val="dk1"/>
              </a:buClr>
              <a:buSzPts val="1100"/>
              <a:buFont typeface="Arial"/>
              <a:buNone/>
            </a:pPr>
            <a:r>
              <a:rPr lang="en-US" sz="4400"/>
              <a:t>Group Assessment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g63fceb7648_4_6"/>
          <p:cNvSpPr txBox="1">
            <a:spLocks noGrp="1"/>
          </p:cNvSpPr>
          <p:nvPr>
            <p:ph type="title"/>
          </p:nvPr>
        </p:nvSpPr>
        <p:spPr>
          <a:xfrm>
            <a:off x="257125" y="145850"/>
            <a:ext cx="8674200" cy="659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Group Assessment - Top 3 Problems </a:t>
            </a:r>
            <a:endParaRPr sz="2800" b="1">
              <a:solidFill>
                <a:srgbClr val="1D314E"/>
              </a:solidFill>
            </a:endParaRPr>
          </a:p>
        </p:txBody>
      </p:sp>
      <p:sp>
        <p:nvSpPr>
          <p:cNvPr id="630" name="Google Shape;630;g63fceb7648_4_6"/>
          <p:cNvSpPr txBox="1"/>
          <p:nvPr/>
        </p:nvSpPr>
        <p:spPr>
          <a:xfrm>
            <a:off x="380950" y="918975"/>
            <a:ext cx="3975000" cy="5536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rPr>
              <a:t>Group Member: Jianguo Jin</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Medium</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7:</a:t>
            </a:r>
            <a:r>
              <a:rPr lang="en-US" sz="1800"/>
              <a:t>How many kinds of products are supplied from each country?</a:t>
            </a:r>
            <a:endParaRPr sz="1800"/>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None/>
            </a:pPr>
            <a:r>
              <a:rPr lang="en-US" sz="1800" u="sng">
                <a:solidFill>
                  <a:schemeClr val="dk1"/>
                </a:solidFill>
              </a:rPr>
              <a:t>Why did I choose this problem for top rating?</a:t>
            </a:r>
            <a:endParaRPr sz="1800" u="sng">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Shows distribution of suppliercountry and amount of product from  every country</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lnSpc>
                <a:spcPct val="122727"/>
              </a:lnSpc>
              <a:spcBef>
                <a:spcPts val="0"/>
              </a:spcBef>
              <a:spcAft>
                <a:spcPts val="0"/>
              </a:spcAft>
              <a:buNone/>
            </a:pPr>
            <a:endParaRPr>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631" name="Google Shape;631;g63fceb7648_4_6"/>
          <p:cNvSpPr txBox="1"/>
          <p:nvPr/>
        </p:nvSpPr>
        <p:spPr>
          <a:xfrm>
            <a:off x="4610050" y="1090125"/>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rPr>
              <a:t>Query: </a:t>
            </a:r>
            <a:endParaRPr sz="1800">
              <a:solidFill>
                <a:schemeClr val="dk1"/>
              </a:solidFill>
            </a:endParaRPr>
          </a:p>
          <a:p>
            <a:pPr marL="0" lvl="0" indent="0" algn="l" rtl="0">
              <a:lnSpc>
                <a:spcPct val="122727"/>
              </a:lnSpc>
              <a:spcBef>
                <a:spcPts val="0"/>
              </a:spcBef>
              <a:spcAft>
                <a:spcPts val="0"/>
              </a:spcAft>
              <a:buClr>
                <a:schemeClr val="dk1"/>
              </a:buClr>
              <a:buSzPts val="1100"/>
              <a:buFont typeface="Arial"/>
              <a:buNone/>
            </a:pPr>
            <a:r>
              <a:rPr lang="en-US">
                <a:solidFill>
                  <a:srgbClr val="005AC2"/>
                </a:solidFill>
                <a:highlight>
                  <a:schemeClr val="lt1"/>
                </a:highlight>
              </a:rPr>
              <a:t>SELECT</a:t>
            </a:r>
            <a:r>
              <a:rPr lang="en-US">
                <a:solidFill>
                  <a:schemeClr val="dk1"/>
                </a:solidFill>
                <a:highlight>
                  <a:schemeClr val="lt1"/>
                </a:highlight>
              </a:rPr>
              <a:t> S.SupplierCountry, </a:t>
            </a:r>
            <a:r>
              <a:rPr lang="en-US">
                <a:solidFill>
                  <a:srgbClr val="E029C8"/>
                </a:solidFill>
                <a:highlight>
                  <a:schemeClr val="lt1"/>
                </a:highlight>
              </a:rPr>
              <a:t>count</a:t>
            </a:r>
            <a:r>
              <a:rPr lang="en-US">
                <a:solidFill>
                  <a:schemeClr val="dk1"/>
                </a:solidFill>
                <a:highlight>
                  <a:schemeClr val="lt1"/>
                </a:highlight>
              </a:rPr>
              <a:t> (P.ProductName)</a:t>
            </a:r>
            <a:endParaRPr>
              <a:solidFill>
                <a:schemeClr val="dk1"/>
              </a:solidFill>
              <a:highlight>
                <a:schemeClr val="lt1"/>
              </a:highlight>
            </a:endParaRPr>
          </a:p>
          <a:p>
            <a:pPr marL="0" lvl="0" indent="0" algn="l" rtl="0">
              <a:lnSpc>
                <a:spcPct val="122727"/>
              </a:lnSpc>
              <a:spcBef>
                <a:spcPts val="0"/>
              </a:spcBef>
              <a:spcAft>
                <a:spcPts val="0"/>
              </a:spcAft>
              <a:buClr>
                <a:schemeClr val="dk1"/>
              </a:buClr>
              <a:buSzPts val="1100"/>
              <a:buFont typeface="Arial"/>
              <a:buNone/>
            </a:pPr>
            <a:r>
              <a:rPr lang="en-US">
                <a:solidFill>
                  <a:srgbClr val="005AC2"/>
                </a:solidFill>
                <a:highlight>
                  <a:schemeClr val="lt1"/>
                </a:highlight>
              </a:rPr>
              <a:t>from</a:t>
            </a:r>
            <a:r>
              <a:rPr lang="en-US">
                <a:solidFill>
                  <a:schemeClr val="dk1"/>
                </a:solidFill>
                <a:highlight>
                  <a:schemeClr val="lt1"/>
                </a:highlight>
              </a:rPr>
              <a:t> Production.Product </a:t>
            </a:r>
            <a:r>
              <a:rPr lang="en-US">
                <a:solidFill>
                  <a:srgbClr val="005AC2"/>
                </a:solidFill>
                <a:highlight>
                  <a:schemeClr val="lt1"/>
                </a:highlight>
              </a:rPr>
              <a:t>as</a:t>
            </a:r>
            <a:r>
              <a:rPr lang="en-US">
                <a:solidFill>
                  <a:schemeClr val="dk1"/>
                </a:solidFill>
                <a:highlight>
                  <a:schemeClr val="lt1"/>
                </a:highlight>
              </a:rPr>
              <a:t> P</a:t>
            </a:r>
            <a:endParaRPr>
              <a:solidFill>
                <a:schemeClr val="dk1"/>
              </a:solidFill>
              <a:highlight>
                <a:schemeClr val="lt1"/>
              </a:highlight>
            </a:endParaRPr>
          </a:p>
          <a:p>
            <a:pPr marL="0" lvl="0" indent="0" algn="l" rtl="0">
              <a:lnSpc>
                <a:spcPct val="122727"/>
              </a:lnSpc>
              <a:spcBef>
                <a:spcPts val="0"/>
              </a:spcBef>
              <a:spcAft>
                <a:spcPts val="0"/>
              </a:spcAft>
              <a:buClr>
                <a:schemeClr val="dk1"/>
              </a:buClr>
              <a:buSzPts val="1100"/>
              <a:buFont typeface="Arial"/>
              <a:buNone/>
            </a:pPr>
            <a:r>
              <a:rPr lang="en-US">
                <a:solidFill>
                  <a:schemeClr val="dk1"/>
                </a:solidFill>
                <a:highlight>
                  <a:schemeClr val="lt1"/>
                </a:highlight>
              </a:rPr>
              <a:t>    </a:t>
            </a:r>
            <a:r>
              <a:rPr lang="en-US">
                <a:solidFill>
                  <a:srgbClr val="005AC2"/>
                </a:solidFill>
                <a:highlight>
                  <a:schemeClr val="lt1"/>
                </a:highlight>
              </a:rPr>
              <a:t>inner join</a:t>
            </a:r>
            <a:r>
              <a:rPr lang="en-US">
                <a:solidFill>
                  <a:schemeClr val="dk1"/>
                </a:solidFill>
                <a:highlight>
                  <a:schemeClr val="lt1"/>
                </a:highlight>
              </a:rPr>
              <a:t> Production.Supplier </a:t>
            </a:r>
            <a:r>
              <a:rPr lang="en-US">
                <a:solidFill>
                  <a:srgbClr val="005AC2"/>
                </a:solidFill>
                <a:highlight>
                  <a:schemeClr val="lt1"/>
                </a:highlight>
              </a:rPr>
              <a:t>as</a:t>
            </a:r>
            <a:r>
              <a:rPr lang="en-US">
                <a:solidFill>
                  <a:schemeClr val="dk1"/>
                </a:solidFill>
                <a:highlight>
                  <a:schemeClr val="lt1"/>
                </a:highlight>
              </a:rPr>
              <a:t> S</a:t>
            </a:r>
            <a:endParaRPr>
              <a:solidFill>
                <a:schemeClr val="dk1"/>
              </a:solidFill>
              <a:highlight>
                <a:schemeClr val="lt1"/>
              </a:highlight>
            </a:endParaRPr>
          </a:p>
          <a:p>
            <a:pPr marL="0" lvl="0" indent="0" algn="l" rtl="0">
              <a:lnSpc>
                <a:spcPct val="122727"/>
              </a:lnSpc>
              <a:spcBef>
                <a:spcPts val="0"/>
              </a:spcBef>
              <a:spcAft>
                <a:spcPts val="0"/>
              </a:spcAft>
              <a:buClr>
                <a:schemeClr val="dk1"/>
              </a:buClr>
              <a:buSzPts val="1100"/>
              <a:buFont typeface="Arial"/>
              <a:buNone/>
            </a:pPr>
            <a:r>
              <a:rPr lang="en-US">
                <a:solidFill>
                  <a:schemeClr val="dk1"/>
                </a:solidFill>
                <a:highlight>
                  <a:schemeClr val="lt1"/>
                </a:highlight>
              </a:rPr>
              <a:t>    </a:t>
            </a:r>
            <a:r>
              <a:rPr lang="en-US">
                <a:solidFill>
                  <a:srgbClr val="005AC2"/>
                </a:solidFill>
                <a:highlight>
                  <a:schemeClr val="lt1"/>
                </a:highlight>
              </a:rPr>
              <a:t>on</a:t>
            </a:r>
            <a:r>
              <a:rPr lang="en-US">
                <a:solidFill>
                  <a:schemeClr val="dk1"/>
                </a:solidFill>
                <a:highlight>
                  <a:schemeClr val="lt1"/>
                </a:highlight>
              </a:rPr>
              <a:t> P.SupplierId</a:t>
            </a:r>
            <a:r>
              <a:rPr lang="en-US">
                <a:solidFill>
                  <a:srgbClr val="777777"/>
                </a:solidFill>
                <a:highlight>
                  <a:schemeClr val="lt1"/>
                </a:highlight>
              </a:rPr>
              <a:t>=</a:t>
            </a:r>
            <a:r>
              <a:rPr lang="en-US">
                <a:solidFill>
                  <a:schemeClr val="dk1"/>
                </a:solidFill>
                <a:highlight>
                  <a:schemeClr val="lt1"/>
                </a:highlight>
              </a:rPr>
              <a:t> S.SupplierId</a:t>
            </a:r>
            <a:endParaRPr>
              <a:solidFill>
                <a:schemeClr val="dk1"/>
              </a:solidFill>
              <a:highlight>
                <a:schemeClr val="lt1"/>
              </a:highlight>
            </a:endParaRPr>
          </a:p>
          <a:p>
            <a:pPr marL="0" lvl="0" indent="0" algn="l" rtl="0">
              <a:lnSpc>
                <a:spcPct val="122727"/>
              </a:lnSpc>
              <a:spcBef>
                <a:spcPts val="0"/>
              </a:spcBef>
              <a:spcAft>
                <a:spcPts val="0"/>
              </a:spcAft>
              <a:buClr>
                <a:schemeClr val="dk1"/>
              </a:buClr>
              <a:buSzPts val="1100"/>
              <a:buFont typeface="Arial"/>
              <a:buNone/>
            </a:pPr>
            <a:r>
              <a:rPr lang="en-US">
                <a:solidFill>
                  <a:srgbClr val="005AC2"/>
                </a:solidFill>
                <a:highlight>
                  <a:schemeClr val="lt1"/>
                </a:highlight>
              </a:rPr>
              <a:t>group by</a:t>
            </a:r>
            <a:r>
              <a:rPr lang="en-US">
                <a:solidFill>
                  <a:schemeClr val="dk1"/>
                </a:solidFill>
                <a:highlight>
                  <a:schemeClr val="lt1"/>
                </a:highlight>
              </a:rPr>
              <a:t> S.SupplierCountry</a:t>
            </a:r>
            <a:endParaRPr sz="1800">
              <a:solidFill>
                <a:schemeClr val="dk1"/>
              </a:solidFill>
            </a:endParaRPr>
          </a:p>
          <a:p>
            <a:pPr marL="0" lvl="0" indent="0" algn="l" rtl="0">
              <a:spcBef>
                <a:spcPts val="0"/>
              </a:spcBef>
              <a:spcAft>
                <a:spcPts val="0"/>
              </a:spcAft>
              <a:buNone/>
            </a:pP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7"/>
          <p:cNvSpPr txBox="1">
            <a:spLocks noGrp="1"/>
          </p:cNvSpPr>
          <p:nvPr>
            <p:ph type="title"/>
          </p:nvPr>
        </p:nvSpPr>
        <p:spPr>
          <a:xfrm>
            <a:off x="241300" y="114300"/>
            <a:ext cx="8674100" cy="98583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Notable Team Effort</a:t>
            </a:r>
            <a:endParaRPr sz="2800" b="1">
              <a:solidFill>
                <a:srgbClr val="1D314E"/>
              </a:solidFill>
            </a:endParaRPr>
          </a:p>
        </p:txBody>
      </p:sp>
      <p:sp>
        <p:nvSpPr>
          <p:cNvPr id="126" name="Google Shape;126;p7"/>
          <p:cNvSpPr txBox="1"/>
          <p:nvPr/>
        </p:nvSpPr>
        <p:spPr>
          <a:xfrm>
            <a:off x="365125" y="1100150"/>
            <a:ext cx="6378600" cy="501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Thomas: Responsible for the JDBC and To do list.</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Mudit: Responsible for the Project Planner </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Serena: Responsible for editing video files for powerpoint </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Jerry: Responsible for keeping attendance and agenda notes </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Jianguo: Responsible for formatting queries and revising powerpoint </a:t>
            </a:r>
            <a:endParaRPr sz="1800"/>
          </a:p>
          <a:p>
            <a:pPr marL="0" lvl="0" indent="0" algn="l" rtl="0">
              <a:spcBef>
                <a:spcPts val="0"/>
              </a:spcBef>
              <a:spcAft>
                <a:spcPts val="0"/>
              </a:spcAft>
              <a:buNone/>
            </a:pP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Steven: Responsible for assigning tasks to team members </a:t>
            </a:r>
            <a:endParaRPr sz="1800"/>
          </a:p>
        </p:txBody>
      </p:sp>
      <p:sp>
        <p:nvSpPr>
          <p:cNvPr id="127" name="Google Shape;127;p7"/>
          <p:cNvSpPr txBox="1"/>
          <p:nvPr/>
        </p:nvSpPr>
        <p:spPr>
          <a:xfrm>
            <a:off x="1945250" y="2704375"/>
            <a:ext cx="7349700" cy="8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g63fceb7648_4_13"/>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Group Assessment - Top 3 Problems </a:t>
            </a:r>
            <a:endParaRPr sz="2800" b="1">
              <a:solidFill>
                <a:srgbClr val="1D314E"/>
              </a:solidFill>
            </a:endParaRPr>
          </a:p>
        </p:txBody>
      </p:sp>
      <p:sp>
        <p:nvSpPr>
          <p:cNvPr id="637" name="Google Shape;637;g63fceb7648_4_13"/>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600">
                <a:solidFill>
                  <a:schemeClr val="dk1"/>
                </a:solidFill>
              </a:rPr>
              <a:t>Group Member: Jerry Chacha</a:t>
            </a:r>
            <a:endParaRPr sz="1600">
              <a:solidFill>
                <a:schemeClr val="dk1"/>
              </a:solidFill>
            </a:endParaRPr>
          </a:p>
          <a:p>
            <a:pPr marL="0" lvl="0" indent="0" algn="l" rtl="0">
              <a:spcBef>
                <a:spcPts val="0"/>
              </a:spcBef>
              <a:spcAft>
                <a:spcPts val="0"/>
              </a:spcAft>
              <a:buSzPts val="1100"/>
              <a:buNone/>
            </a:pPr>
            <a:r>
              <a:rPr lang="en-US" sz="1600">
                <a:solidFill>
                  <a:schemeClr val="dk1"/>
                </a:solidFill>
              </a:rPr>
              <a:t>Problem Type:Complex </a:t>
            </a:r>
            <a:endParaRPr sz="1600">
              <a:solidFill>
                <a:schemeClr val="dk1"/>
              </a:solidFill>
            </a:endParaRPr>
          </a:p>
          <a:p>
            <a:pPr marL="0" lvl="0" indent="0" algn="l" rtl="0">
              <a:spcBef>
                <a:spcPts val="0"/>
              </a:spcBef>
              <a:spcAft>
                <a:spcPts val="0"/>
              </a:spcAft>
              <a:buSzPts val="1100"/>
              <a:buNone/>
            </a:pPr>
            <a:endParaRPr sz="1600">
              <a:solidFill>
                <a:schemeClr val="dk1"/>
              </a:solidFill>
            </a:endParaRPr>
          </a:p>
          <a:p>
            <a:pPr marL="0" lvl="0" indent="0" algn="l" rtl="0">
              <a:spcBef>
                <a:spcPts val="0"/>
              </a:spcBef>
              <a:spcAft>
                <a:spcPts val="0"/>
              </a:spcAft>
              <a:buSzPts val="1100"/>
              <a:buNone/>
            </a:pPr>
            <a:r>
              <a:rPr lang="en-US" sz="1600">
                <a:solidFill>
                  <a:schemeClr val="dk1"/>
                </a:solidFill>
              </a:rPr>
              <a:t>Problem 11: How many days has it been for Northeast customers who use cargo transport ,since the first day they placed their order, to the last day they placed their order placed their order during the year 2012? </a:t>
            </a:r>
            <a:endParaRPr sz="1600">
              <a:solidFill>
                <a:schemeClr val="dk1"/>
              </a:solidFill>
            </a:endParaRPr>
          </a:p>
          <a:p>
            <a:pPr marL="0" lvl="0" indent="0" algn="l" rtl="0">
              <a:spcBef>
                <a:spcPts val="0"/>
              </a:spcBef>
              <a:spcAft>
                <a:spcPts val="0"/>
              </a:spcAft>
              <a:buSzPts val="1100"/>
              <a:buNone/>
            </a:pPr>
            <a:endParaRPr sz="1600">
              <a:solidFill>
                <a:schemeClr val="dk1"/>
              </a:solidFill>
            </a:endParaRPr>
          </a:p>
          <a:p>
            <a:pPr marL="0" lvl="0" indent="0" algn="l" rtl="0">
              <a:spcBef>
                <a:spcPts val="0"/>
              </a:spcBef>
              <a:spcAft>
                <a:spcPts val="0"/>
              </a:spcAft>
              <a:buNone/>
            </a:pPr>
            <a:r>
              <a:rPr lang="en-US" sz="1600">
                <a:solidFill>
                  <a:schemeClr val="dk1"/>
                </a:solidFill>
              </a:rPr>
              <a:t>Why did I choose this problem for top rating?</a:t>
            </a: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A company that sells products to these customers may want to see which customers buy products over a long stretch of time or a only just recently bought their products for the year</a:t>
            </a: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The problem provides a specific year and it targets a group of customers with a common location</a:t>
            </a:r>
            <a:endParaRPr sz="1600">
              <a:solidFill>
                <a:schemeClr val="dk1"/>
              </a:solidFill>
            </a:endParaRPr>
          </a:p>
          <a:p>
            <a:pPr marL="0" lvl="0" indent="0" algn="l" rtl="0">
              <a:spcBef>
                <a:spcPts val="0"/>
              </a:spcBef>
              <a:spcAft>
                <a:spcPts val="0"/>
              </a:spcAft>
              <a:buSzPts val="1100"/>
              <a:buNone/>
            </a:pPr>
            <a:endParaRPr sz="1600">
              <a:solidFill>
                <a:schemeClr val="dk1"/>
              </a:solidFill>
            </a:endParaRPr>
          </a:p>
          <a:p>
            <a:pPr marL="0" marR="0" lvl="0" indent="0" algn="l" rtl="0">
              <a:spcBef>
                <a:spcPts val="0"/>
              </a:spcBef>
              <a:spcAft>
                <a:spcPts val="0"/>
              </a:spcAft>
              <a:buNone/>
            </a:pPr>
            <a:endParaRPr sz="1600">
              <a:solidFill>
                <a:schemeClr val="dk1"/>
              </a:solidFill>
              <a:latin typeface="Malgun Gothic"/>
              <a:ea typeface="Malgun Gothic"/>
              <a:cs typeface="Malgun Gothic"/>
              <a:sym typeface="Malgun Gothic"/>
            </a:endParaRPr>
          </a:p>
        </p:txBody>
      </p:sp>
      <p:sp>
        <p:nvSpPr>
          <p:cNvPr id="638" name="Google Shape;638;g63fceb7648_4_13"/>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a:t>
            </a:r>
            <a:r>
              <a:rPr lang="en-US" sz="900" b="1">
                <a:solidFill>
                  <a:srgbClr val="0000AA"/>
                </a:solidFill>
              </a:rPr>
              <a:t>USE</a:t>
            </a:r>
            <a:r>
              <a:rPr lang="en-US" sz="900" b="1">
                <a:solidFill>
                  <a:schemeClr val="dk1"/>
                </a:solidFill>
              </a:rPr>
              <a:t> AdventureWorks2014</a:t>
            </a:r>
            <a:endParaRPr sz="900" b="1">
              <a:solidFill>
                <a:schemeClr val="dk1"/>
              </a:solidFill>
            </a:endParaRPr>
          </a:p>
          <a:p>
            <a:pPr marL="0" lvl="0" indent="0" algn="l" rtl="0">
              <a:spcBef>
                <a:spcPts val="0"/>
              </a:spcBef>
              <a:spcAft>
                <a:spcPts val="0"/>
              </a:spcAft>
              <a:buNone/>
            </a:pPr>
            <a:endParaRPr sz="900" b="1">
              <a:solidFill>
                <a:schemeClr val="dk1"/>
              </a:solidFill>
            </a:endParaRPr>
          </a:p>
          <a:p>
            <a:pPr marL="0" lvl="0" indent="0" algn="l" rtl="0">
              <a:spcBef>
                <a:spcPts val="0"/>
              </a:spcBef>
              <a:spcAft>
                <a:spcPts val="0"/>
              </a:spcAft>
              <a:buNone/>
            </a:pPr>
            <a:r>
              <a:rPr lang="en-US" sz="900" b="1">
                <a:solidFill>
                  <a:srgbClr val="0000AA"/>
                </a:solidFill>
              </a:rPr>
              <a:t>SELECT</a:t>
            </a:r>
            <a:r>
              <a:rPr lang="en-US" sz="900" b="1">
                <a:solidFill>
                  <a:schemeClr val="dk1"/>
                </a:solidFill>
              </a:rPr>
              <a:t> s</a:t>
            </a:r>
            <a:r>
              <a:rPr lang="en-US" sz="900" b="1">
                <a:solidFill>
                  <a:srgbClr val="777777"/>
                </a:solidFill>
              </a:rPr>
              <a:t>.</a:t>
            </a:r>
            <a:r>
              <a:rPr lang="en-US" sz="900" b="1">
                <a:solidFill>
                  <a:schemeClr val="dk1"/>
                </a:solidFill>
              </a:rPr>
              <a:t>CustomerID</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dbo</a:t>
            </a:r>
            <a:r>
              <a:rPr lang="en-US" sz="900" b="1">
                <a:solidFill>
                  <a:srgbClr val="777777"/>
                </a:solidFill>
              </a:rPr>
              <a:t>.</a:t>
            </a:r>
            <a:r>
              <a:rPr lang="en-US" sz="900" b="1">
                <a:solidFill>
                  <a:schemeClr val="dk1"/>
                </a:solidFill>
              </a:rPr>
              <a:t>addingDays</a:t>
            </a:r>
            <a:r>
              <a:rPr lang="en-US" sz="900" b="1">
                <a:solidFill>
                  <a:srgbClr val="777777"/>
                </a:solidFill>
              </a:rPr>
              <a:t>(</a:t>
            </a:r>
            <a:r>
              <a:rPr lang="en-US" sz="900" b="1">
                <a:solidFill>
                  <a:srgbClr val="AA00AA"/>
                </a:solidFill>
              </a:rPr>
              <a:t>MIN</a:t>
            </a:r>
            <a:r>
              <a:rPr lang="en-US" sz="900" b="1">
                <a:solidFill>
                  <a:srgbClr val="777777"/>
                </a:solidFill>
              </a:rPr>
              <a:t>(</a:t>
            </a:r>
            <a:r>
              <a:rPr lang="en-US" sz="900" b="1">
                <a:solidFill>
                  <a:schemeClr val="dk1"/>
                </a:solidFill>
              </a:rPr>
              <a:t>s</a:t>
            </a:r>
            <a:r>
              <a:rPr lang="en-US" sz="900" b="1">
                <a:solidFill>
                  <a:srgbClr val="777777"/>
                </a:solidFill>
              </a:rPr>
              <a:t>.</a:t>
            </a:r>
            <a:r>
              <a:rPr lang="en-US" sz="900" b="1">
                <a:solidFill>
                  <a:schemeClr val="dk1"/>
                </a:solidFill>
              </a:rPr>
              <a:t>OrderDate</a:t>
            </a:r>
            <a:r>
              <a:rPr lang="en-US" sz="900" b="1">
                <a:solidFill>
                  <a:srgbClr val="777777"/>
                </a:solidFill>
              </a:rPr>
              <a:t>),</a:t>
            </a:r>
            <a:r>
              <a:rPr lang="en-US" sz="900" b="1">
                <a:solidFill>
                  <a:schemeClr val="dk1"/>
                </a:solidFill>
              </a:rPr>
              <a:t> </a:t>
            </a:r>
            <a:r>
              <a:rPr lang="en-US" sz="900" b="1">
                <a:solidFill>
                  <a:srgbClr val="AA00AA"/>
                </a:solidFill>
              </a:rPr>
              <a:t>MAX</a:t>
            </a:r>
            <a:r>
              <a:rPr lang="en-US" sz="900" b="1">
                <a:solidFill>
                  <a:srgbClr val="777777"/>
                </a:solidFill>
              </a:rPr>
              <a:t>(</a:t>
            </a:r>
            <a:r>
              <a:rPr lang="en-US" sz="900" b="1">
                <a:solidFill>
                  <a:schemeClr val="dk1"/>
                </a:solidFill>
              </a:rPr>
              <a:t>s</a:t>
            </a:r>
            <a:r>
              <a:rPr lang="en-US" sz="900" b="1">
                <a:solidFill>
                  <a:srgbClr val="777777"/>
                </a:solidFill>
              </a:rPr>
              <a:t>.</a:t>
            </a:r>
            <a:r>
              <a:rPr lang="en-US" sz="900" b="1">
                <a:solidFill>
                  <a:schemeClr val="dk1"/>
                </a:solidFill>
              </a:rPr>
              <a:t>OrderDate</a:t>
            </a:r>
            <a:r>
              <a:rPr lang="en-US" sz="900" b="1">
                <a:solidFill>
                  <a:srgbClr val="777777"/>
                </a:solidFill>
              </a:rPr>
              <a:t>))</a:t>
            </a:r>
            <a:r>
              <a:rPr lang="en-US" sz="900" b="1">
                <a:solidFill>
                  <a:schemeClr val="dk1"/>
                </a:solidFill>
              </a:rPr>
              <a:t> </a:t>
            </a:r>
            <a:r>
              <a:rPr lang="en-US" sz="900" b="1">
                <a:solidFill>
                  <a:srgbClr val="0000AA"/>
                </a:solidFill>
              </a:rPr>
              <a:t>AS</a:t>
            </a:r>
            <a:r>
              <a:rPr lang="en-US" sz="900" b="1">
                <a:solidFill>
                  <a:schemeClr val="dk1"/>
                </a:solidFill>
              </a:rPr>
              <a:t> [Days Appart]</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t</a:t>
            </a:r>
            <a:r>
              <a:rPr lang="en-US" sz="900" b="1">
                <a:solidFill>
                  <a:srgbClr val="777777"/>
                </a:solidFill>
              </a:rPr>
              <a:t>.</a:t>
            </a:r>
            <a:r>
              <a:rPr lang="en-US" sz="900" b="1">
                <a:solidFill>
                  <a:schemeClr val="dk1"/>
                </a:solidFill>
              </a:rPr>
              <a:t>Name </a:t>
            </a:r>
            <a:r>
              <a:rPr lang="en-US" sz="900" b="1">
                <a:solidFill>
                  <a:srgbClr val="0000AA"/>
                </a:solidFill>
              </a:rPr>
              <a:t>AS</a:t>
            </a:r>
            <a:r>
              <a:rPr lang="en-US" sz="900" b="1">
                <a:solidFill>
                  <a:schemeClr val="dk1"/>
                </a:solidFill>
              </a:rPr>
              <a:t> [Location in US]</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m</a:t>
            </a:r>
            <a:r>
              <a:rPr lang="en-US" sz="900" b="1">
                <a:solidFill>
                  <a:srgbClr val="777777"/>
                </a:solidFill>
              </a:rPr>
              <a:t>.</a:t>
            </a:r>
            <a:r>
              <a:rPr lang="en-US" sz="900" b="1">
                <a:solidFill>
                  <a:schemeClr val="dk1"/>
                </a:solidFill>
              </a:rPr>
              <a:t>Name</a:t>
            </a:r>
            <a:endParaRPr sz="900" b="1">
              <a:solidFill>
                <a:schemeClr val="dk1"/>
              </a:solidFill>
            </a:endParaRPr>
          </a:p>
          <a:p>
            <a:pPr marL="0" lvl="0" indent="0" algn="l" rtl="0">
              <a:spcBef>
                <a:spcPts val="0"/>
              </a:spcBef>
              <a:spcAft>
                <a:spcPts val="0"/>
              </a:spcAft>
              <a:buNone/>
            </a:pPr>
            <a:r>
              <a:rPr lang="en-US" sz="900" b="1">
                <a:solidFill>
                  <a:srgbClr val="0000AA"/>
                </a:solidFill>
              </a:rPr>
              <a:t>FROM</a:t>
            </a:r>
            <a:r>
              <a:rPr lang="en-US" sz="900" b="1">
                <a:solidFill>
                  <a:schemeClr val="dk1"/>
                </a:solidFill>
              </a:rPr>
              <a:t> Sales</a:t>
            </a:r>
            <a:r>
              <a:rPr lang="en-US" sz="900" b="1">
                <a:solidFill>
                  <a:srgbClr val="777777"/>
                </a:solidFill>
              </a:rPr>
              <a:t>.</a:t>
            </a:r>
            <a:r>
              <a:rPr lang="en-US" sz="900" b="1">
                <a:solidFill>
                  <a:schemeClr val="dk1"/>
                </a:solidFill>
              </a:rPr>
              <a:t>SalesOrderHeader </a:t>
            </a:r>
            <a:r>
              <a:rPr lang="en-US" sz="900" b="1">
                <a:solidFill>
                  <a:srgbClr val="0000AA"/>
                </a:solidFill>
              </a:rPr>
              <a:t>AS</a:t>
            </a:r>
            <a:r>
              <a:rPr lang="en-US" sz="900" b="1">
                <a:solidFill>
                  <a:schemeClr val="dk1"/>
                </a:solidFill>
              </a:rPr>
              <a:t> s</a:t>
            </a:r>
            <a:endParaRPr sz="900" b="1">
              <a:solidFill>
                <a:schemeClr val="dk1"/>
              </a:solidFill>
            </a:endParaRPr>
          </a:p>
          <a:p>
            <a:pPr marL="0" lvl="0" indent="0" algn="l" rtl="0">
              <a:spcBef>
                <a:spcPts val="0"/>
              </a:spcBef>
              <a:spcAft>
                <a:spcPts val="0"/>
              </a:spcAft>
              <a:buNone/>
            </a:pPr>
            <a:r>
              <a:rPr lang="en-US" sz="900" b="1">
                <a:solidFill>
                  <a:srgbClr val="0000AA"/>
                </a:solidFill>
              </a:rPr>
              <a:t>INNER JOIN</a:t>
            </a:r>
            <a:r>
              <a:rPr lang="en-US" sz="900" b="1">
                <a:solidFill>
                  <a:schemeClr val="dk1"/>
                </a:solidFill>
              </a:rPr>
              <a:t> Purchasing</a:t>
            </a:r>
            <a:r>
              <a:rPr lang="en-US" sz="900" b="1">
                <a:solidFill>
                  <a:srgbClr val="777777"/>
                </a:solidFill>
              </a:rPr>
              <a:t>.</a:t>
            </a:r>
            <a:r>
              <a:rPr lang="en-US" sz="900" b="1">
                <a:solidFill>
                  <a:schemeClr val="dk1"/>
                </a:solidFill>
              </a:rPr>
              <a:t>ShipMethod </a:t>
            </a:r>
            <a:r>
              <a:rPr lang="en-US" sz="900" b="1">
                <a:solidFill>
                  <a:srgbClr val="0000AA"/>
                </a:solidFill>
              </a:rPr>
              <a:t>AS</a:t>
            </a:r>
            <a:r>
              <a:rPr lang="en-US" sz="900" b="1">
                <a:solidFill>
                  <a:schemeClr val="dk1"/>
                </a:solidFill>
              </a:rPr>
              <a:t> m </a:t>
            </a:r>
            <a:r>
              <a:rPr lang="en-US" sz="900" b="1">
                <a:solidFill>
                  <a:srgbClr val="0000AA"/>
                </a:solidFill>
              </a:rPr>
              <a:t>ON</a:t>
            </a:r>
            <a:r>
              <a:rPr lang="en-US" sz="900" b="1">
                <a:solidFill>
                  <a:schemeClr val="dk1"/>
                </a:solidFill>
              </a:rPr>
              <a:t> s</a:t>
            </a:r>
            <a:r>
              <a:rPr lang="en-US" sz="900" b="1">
                <a:solidFill>
                  <a:srgbClr val="777777"/>
                </a:solidFill>
              </a:rPr>
              <a:t>.</a:t>
            </a:r>
            <a:r>
              <a:rPr lang="en-US" sz="900" b="1">
                <a:solidFill>
                  <a:schemeClr val="dk1"/>
                </a:solidFill>
              </a:rPr>
              <a:t>ShipMethodID </a:t>
            </a:r>
            <a:r>
              <a:rPr lang="en-US" sz="900" b="1">
                <a:solidFill>
                  <a:srgbClr val="777777"/>
                </a:solidFill>
              </a:rPr>
              <a:t>=</a:t>
            </a:r>
            <a:r>
              <a:rPr lang="en-US" sz="900" b="1">
                <a:solidFill>
                  <a:schemeClr val="dk1"/>
                </a:solidFill>
              </a:rPr>
              <a:t> m</a:t>
            </a:r>
            <a:r>
              <a:rPr lang="en-US" sz="900" b="1">
                <a:solidFill>
                  <a:srgbClr val="777777"/>
                </a:solidFill>
              </a:rPr>
              <a:t>.</a:t>
            </a:r>
            <a:r>
              <a:rPr lang="en-US" sz="900" b="1">
                <a:solidFill>
                  <a:schemeClr val="dk1"/>
                </a:solidFill>
              </a:rPr>
              <a:t>ShipMethodID</a:t>
            </a:r>
            <a:endParaRPr sz="900" b="1">
              <a:solidFill>
                <a:schemeClr val="dk1"/>
              </a:solidFill>
            </a:endParaRPr>
          </a:p>
          <a:p>
            <a:pPr marL="0" lvl="0" indent="0" algn="l" rtl="0">
              <a:spcBef>
                <a:spcPts val="0"/>
              </a:spcBef>
              <a:spcAft>
                <a:spcPts val="0"/>
              </a:spcAft>
              <a:buNone/>
            </a:pPr>
            <a:r>
              <a:rPr lang="en-US" sz="900" b="1">
                <a:solidFill>
                  <a:srgbClr val="0000AA"/>
                </a:solidFill>
              </a:rPr>
              <a:t>INNER JOIN</a:t>
            </a:r>
            <a:r>
              <a:rPr lang="en-US" sz="900" b="1">
                <a:solidFill>
                  <a:schemeClr val="dk1"/>
                </a:solidFill>
              </a:rPr>
              <a:t> Sales</a:t>
            </a:r>
            <a:r>
              <a:rPr lang="en-US" sz="900" b="1">
                <a:solidFill>
                  <a:srgbClr val="777777"/>
                </a:solidFill>
              </a:rPr>
              <a:t>.</a:t>
            </a:r>
            <a:r>
              <a:rPr lang="en-US" sz="900" b="1">
                <a:solidFill>
                  <a:schemeClr val="dk1"/>
                </a:solidFill>
              </a:rPr>
              <a:t>SalesTerritory </a:t>
            </a:r>
            <a:r>
              <a:rPr lang="en-US" sz="900" b="1">
                <a:solidFill>
                  <a:srgbClr val="0000AA"/>
                </a:solidFill>
              </a:rPr>
              <a:t>AS</a:t>
            </a:r>
            <a:r>
              <a:rPr lang="en-US" sz="900" b="1">
                <a:solidFill>
                  <a:schemeClr val="dk1"/>
                </a:solidFill>
              </a:rPr>
              <a:t> t </a:t>
            </a:r>
            <a:r>
              <a:rPr lang="en-US" sz="900" b="1">
                <a:solidFill>
                  <a:srgbClr val="0000AA"/>
                </a:solidFill>
              </a:rPr>
              <a:t>ON</a:t>
            </a:r>
            <a:r>
              <a:rPr lang="en-US" sz="900" b="1">
                <a:solidFill>
                  <a:schemeClr val="dk1"/>
                </a:solidFill>
              </a:rPr>
              <a:t> t</a:t>
            </a:r>
            <a:r>
              <a:rPr lang="en-US" sz="900" b="1">
                <a:solidFill>
                  <a:srgbClr val="777777"/>
                </a:solidFill>
              </a:rPr>
              <a:t>.</a:t>
            </a:r>
            <a:r>
              <a:rPr lang="en-US" sz="900" b="1">
                <a:solidFill>
                  <a:schemeClr val="dk1"/>
                </a:solidFill>
              </a:rPr>
              <a:t>TerritoryID </a:t>
            </a:r>
            <a:r>
              <a:rPr lang="en-US" sz="900" b="1">
                <a:solidFill>
                  <a:srgbClr val="777777"/>
                </a:solidFill>
              </a:rPr>
              <a:t>=</a:t>
            </a:r>
            <a:r>
              <a:rPr lang="en-US" sz="900" b="1">
                <a:solidFill>
                  <a:schemeClr val="dk1"/>
                </a:solidFill>
              </a:rPr>
              <a:t> s</a:t>
            </a:r>
            <a:r>
              <a:rPr lang="en-US" sz="900" b="1">
                <a:solidFill>
                  <a:srgbClr val="777777"/>
                </a:solidFill>
              </a:rPr>
              <a:t>.</a:t>
            </a:r>
            <a:r>
              <a:rPr lang="en-US" sz="900" b="1">
                <a:solidFill>
                  <a:schemeClr val="dk1"/>
                </a:solidFill>
              </a:rPr>
              <a:t>TerritoryID</a:t>
            </a:r>
            <a:endParaRPr sz="900" b="1">
              <a:solidFill>
                <a:schemeClr val="dk1"/>
              </a:solidFill>
            </a:endParaRPr>
          </a:p>
          <a:p>
            <a:pPr marL="0" lvl="0" indent="0" algn="l" rtl="0">
              <a:spcBef>
                <a:spcPts val="0"/>
              </a:spcBef>
              <a:spcAft>
                <a:spcPts val="0"/>
              </a:spcAft>
              <a:buNone/>
            </a:pPr>
            <a:r>
              <a:rPr lang="en-US" sz="900" b="1">
                <a:solidFill>
                  <a:srgbClr val="0000AA"/>
                </a:solidFill>
              </a:rPr>
              <a:t>WHERE</a:t>
            </a:r>
            <a:r>
              <a:rPr lang="en-US" sz="900" b="1">
                <a:solidFill>
                  <a:schemeClr val="dk1"/>
                </a:solidFill>
              </a:rPr>
              <a:t> s</a:t>
            </a:r>
            <a:r>
              <a:rPr lang="en-US" sz="900" b="1">
                <a:solidFill>
                  <a:srgbClr val="777777"/>
                </a:solidFill>
              </a:rPr>
              <a:t>.</a:t>
            </a:r>
            <a:r>
              <a:rPr lang="en-US" sz="900" b="1">
                <a:solidFill>
                  <a:schemeClr val="dk1"/>
                </a:solidFill>
              </a:rPr>
              <a:t>OrderDate </a:t>
            </a:r>
            <a:r>
              <a:rPr lang="en-US" sz="900" b="1">
                <a:solidFill>
                  <a:srgbClr val="0000AA"/>
                </a:solidFill>
              </a:rPr>
              <a:t>BETWEEN</a:t>
            </a:r>
            <a:r>
              <a:rPr lang="en-US" sz="900" b="1">
                <a:solidFill>
                  <a:schemeClr val="dk1"/>
                </a:solidFill>
              </a:rPr>
              <a:t> </a:t>
            </a:r>
            <a:r>
              <a:rPr lang="en-US" sz="900" b="1">
                <a:solidFill>
                  <a:srgbClr val="AA0000"/>
                </a:solidFill>
              </a:rPr>
              <a:t>'20120101'</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0000AA"/>
                </a:solidFill>
              </a:rPr>
              <a:t>AND</a:t>
            </a:r>
            <a:r>
              <a:rPr lang="en-US" sz="900" b="1">
                <a:solidFill>
                  <a:schemeClr val="dk1"/>
                </a:solidFill>
              </a:rPr>
              <a:t> </a:t>
            </a:r>
            <a:r>
              <a:rPr lang="en-US" sz="900" b="1">
                <a:solidFill>
                  <a:srgbClr val="AA0000"/>
                </a:solidFill>
              </a:rPr>
              <a:t>'20130101'</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0000AA"/>
                </a:solidFill>
              </a:rPr>
              <a:t>AND</a:t>
            </a:r>
            <a:r>
              <a:rPr lang="en-US" sz="900" b="1">
                <a:solidFill>
                  <a:schemeClr val="dk1"/>
                </a:solidFill>
              </a:rPr>
              <a:t> t</a:t>
            </a:r>
            <a:r>
              <a:rPr lang="en-US" sz="900" b="1">
                <a:solidFill>
                  <a:srgbClr val="777777"/>
                </a:solidFill>
              </a:rPr>
              <a:t>.</a:t>
            </a:r>
            <a:r>
              <a:rPr lang="en-US" sz="900" b="1">
                <a:solidFill>
                  <a:schemeClr val="dk1"/>
                </a:solidFill>
              </a:rPr>
              <a:t>TerritoryID </a:t>
            </a:r>
            <a:r>
              <a:rPr lang="en-US" sz="900" b="1">
                <a:solidFill>
                  <a:srgbClr val="777777"/>
                </a:solidFill>
              </a:rPr>
              <a:t>=</a:t>
            </a:r>
            <a:r>
              <a:rPr lang="en-US" sz="900" b="1">
                <a:solidFill>
                  <a:schemeClr val="dk1"/>
                </a:solidFill>
              </a:rPr>
              <a:t> 2</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0000AA"/>
                </a:solidFill>
              </a:rPr>
              <a:t>AND</a:t>
            </a:r>
            <a:r>
              <a:rPr lang="en-US" sz="900" b="1">
                <a:solidFill>
                  <a:schemeClr val="dk1"/>
                </a:solidFill>
              </a:rPr>
              <a:t> m</a:t>
            </a:r>
            <a:r>
              <a:rPr lang="en-US" sz="900" b="1">
                <a:solidFill>
                  <a:srgbClr val="777777"/>
                </a:solidFill>
              </a:rPr>
              <a:t>.</a:t>
            </a:r>
            <a:r>
              <a:rPr lang="en-US" sz="900" b="1">
                <a:solidFill>
                  <a:schemeClr val="dk1"/>
                </a:solidFill>
              </a:rPr>
              <a:t>ShipMethodID </a:t>
            </a:r>
            <a:r>
              <a:rPr lang="en-US" sz="900" b="1">
                <a:solidFill>
                  <a:srgbClr val="777777"/>
                </a:solidFill>
              </a:rPr>
              <a:t>=</a:t>
            </a:r>
            <a:r>
              <a:rPr lang="en-US" sz="900" b="1">
                <a:solidFill>
                  <a:schemeClr val="dk1"/>
                </a:solidFill>
              </a:rPr>
              <a:t> 5</a:t>
            </a:r>
            <a:endParaRPr sz="900" b="1">
              <a:solidFill>
                <a:schemeClr val="dk1"/>
              </a:solidFill>
            </a:endParaRPr>
          </a:p>
          <a:p>
            <a:pPr marL="0" lvl="0" indent="0" algn="l" rtl="0">
              <a:spcBef>
                <a:spcPts val="0"/>
              </a:spcBef>
              <a:spcAft>
                <a:spcPts val="0"/>
              </a:spcAft>
              <a:buNone/>
            </a:pPr>
            <a:r>
              <a:rPr lang="en-US" sz="900" b="1">
                <a:solidFill>
                  <a:srgbClr val="0000AA"/>
                </a:solidFill>
              </a:rPr>
              <a:t>GROUP</a:t>
            </a:r>
            <a:r>
              <a:rPr lang="en-US" sz="900" b="1">
                <a:solidFill>
                  <a:schemeClr val="dk1"/>
                </a:solidFill>
              </a:rPr>
              <a:t> </a:t>
            </a:r>
            <a:r>
              <a:rPr lang="en-US" sz="900" b="1">
                <a:solidFill>
                  <a:srgbClr val="0000AA"/>
                </a:solidFill>
              </a:rPr>
              <a:t>BY</a:t>
            </a:r>
            <a:r>
              <a:rPr lang="en-US" sz="900" b="1">
                <a:solidFill>
                  <a:schemeClr val="dk1"/>
                </a:solidFill>
              </a:rPr>
              <a:t> s</a:t>
            </a:r>
            <a:r>
              <a:rPr lang="en-US" sz="900" b="1">
                <a:solidFill>
                  <a:srgbClr val="777777"/>
                </a:solidFill>
              </a:rPr>
              <a:t>.</a:t>
            </a:r>
            <a:r>
              <a:rPr lang="en-US" sz="900" b="1">
                <a:solidFill>
                  <a:schemeClr val="dk1"/>
                </a:solidFill>
              </a:rPr>
              <a:t>CustomerID</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t</a:t>
            </a:r>
            <a:r>
              <a:rPr lang="en-US" sz="900" b="1">
                <a:solidFill>
                  <a:srgbClr val="777777"/>
                </a:solidFill>
              </a:rPr>
              <a:t>.</a:t>
            </a:r>
            <a:r>
              <a:rPr lang="en-US" sz="900" b="1">
                <a:solidFill>
                  <a:schemeClr val="dk1"/>
                </a:solidFill>
              </a:rPr>
              <a:t>Name</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m</a:t>
            </a:r>
            <a:r>
              <a:rPr lang="en-US" sz="900" b="1">
                <a:solidFill>
                  <a:srgbClr val="777777"/>
                </a:solidFill>
              </a:rPr>
              <a:t>.</a:t>
            </a:r>
            <a:r>
              <a:rPr lang="en-US" sz="900" b="1">
                <a:solidFill>
                  <a:schemeClr val="dk1"/>
                </a:solidFill>
              </a:rPr>
              <a:t>Name</a:t>
            </a:r>
            <a:endParaRPr sz="900" b="1">
              <a:solidFill>
                <a:schemeClr val="dk1"/>
              </a:solidFill>
            </a:endParaRPr>
          </a:p>
          <a:p>
            <a:pPr marL="0" lvl="0" indent="0" algn="l" rtl="0">
              <a:spcBef>
                <a:spcPts val="0"/>
              </a:spcBef>
              <a:spcAft>
                <a:spcPts val="0"/>
              </a:spcAft>
              <a:buNone/>
            </a:pPr>
            <a:r>
              <a:rPr lang="en-US" sz="900" b="1">
                <a:solidFill>
                  <a:srgbClr val="0000AA"/>
                </a:solidFill>
              </a:rPr>
              <a:t>HAVING</a:t>
            </a:r>
            <a:r>
              <a:rPr lang="en-US" sz="900" b="1">
                <a:solidFill>
                  <a:schemeClr val="dk1"/>
                </a:solidFill>
              </a:rPr>
              <a:t> </a:t>
            </a:r>
            <a:r>
              <a:rPr lang="en-US" sz="900" b="1">
                <a:solidFill>
                  <a:srgbClr val="AA00AA"/>
                </a:solidFill>
              </a:rPr>
              <a:t>DATEDIFF</a:t>
            </a:r>
            <a:r>
              <a:rPr lang="en-US" sz="900" b="1">
                <a:solidFill>
                  <a:srgbClr val="777777"/>
                </a:solidFill>
              </a:rPr>
              <a:t>(</a:t>
            </a:r>
            <a:r>
              <a:rPr lang="en-US" sz="900" b="1">
                <a:solidFill>
                  <a:srgbClr val="AA00AA"/>
                </a:solidFill>
              </a:rPr>
              <a:t>day</a:t>
            </a:r>
            <a:r>
              <a:rPr lang="en-US" sz="900" b="1">
                <a:solidFill>
                  <a:srgbClr val="777777"/>
                </a:solidFill>
              </a:rPr>
              <a:t>,</a:t>
            </a:r>
            <a:r>
              <a:rPr lang="en-US" sz="900" b="1">
                <a:solidFill>
                  <a:schemeClr val="dk1"/>
                </a:solidFill>
              </a:rPr>
              <a:t> </a:t>
            </a:r>
            <a:r>
              <a:rPr lang="en-US" sz="900" b="1">
                <a:solidFill>
                  <a:srgbClr val="AA00AA"/>
                </a:solidFill>
              </a:rPr>
              <a:t>MIN</a:t>
            </a:r>
            <a:r>
              <a:rPr lang="en-US" sz="900" b="1">
                <a:solidFill>
                  <a:srgbClr val="777777"/>
                </a:solidFill>
              </a:rPr>
              <a:t>(</a:t>
            </a:r>
            <a:r>
              <a:rPr lang="en-US" sz="900" b="1">
                <a:solidFill>
                  <a:schemeClr val="dk1"/>
                </a:solidFill>
              </a:rPr>
              <a:t>s</a:t>
            </a:r>
            <a:r>
              <a:rPr lang="en-US" sz="900" b="1">
                <a:solidFill>
                  <a:srgbClr val="777777"/>
                </a:solidFill>
              </a:rPr>
              <a:t>.</a:t>
            </a:r>
            <a:r>
              <a:rPr lang="en-US" sz="900" b="1">
                <a:solidFill>
                  <a:schemeClr val="dk1"/>
                </a:solidFill>
              </a:rPr>
              <a:t>OrderDate</a:t>
            </a:r>
            <a:r>
              <a:rPr lang="en-US" sz="900" b="1">
                <a:solidFill>
                  <a:srgbClr val="777777"/>
                </a:solidFill>
              </a:rPr>
              <a:t>),</a:t>
            </a:r>
            <a:r>
              <a:rPr lang="en-US" sz="900" b="1">
                <a:solidFill>
                  <a:schemeClr val="dk1"/>
                </a:solidFill>
              </a:rPr>
              <a:t> </a:t>
            </a:r>
            <a:r>
              <a:rPr lang="en-US" sz="900" b="1">
                <a:solidFill>
                  <a:srgbClr val="AA00AA"/>
                </a:solidFill>
              </a:rPr>
              <a:t>MAX</a:t>
            </a:r>
            <a:r>
              <a:rPr lang="en-US" sz="900" b="1">
                <a:solidFill>
                  <a:srgbClr val="777777"/>
                </a:solidFill>
              </a:rPr>
              <a:t>(</a:t>
            </a:r>
            <a:r>
              <a:rPr lang="en-US" sz="900" b="1">
                <a:solidFill>
                  <a:schemeClr val="dk1"/>
                </a:solidFill>
              </a:rPr>
              <a:t>s</a:t>
            </a:r>
            <a:r>
              <a:rPr lang="en-US" sz="900" b="1">
                <a:solidFill>
                  <a:srgbClr val="777777"/>
                </a:solidFill>
              </a:rPr>
              <a:t>.</a:t>
            </a:r>
            <a:r>
              <a:rPr lang="en-US" sz="900" b="1">
                <a:solidFill>
                  <a:schemeClr val="dk1"/>
                </a:solidFill>
              </a:rPr>
              <a:t>OrderDAte</a:t>
            </a:r>
            <a:r>
              <a:rPr lang="en-US" sz="900" b="1">
                <a:solidFill>
                  <a:srgbClr val="777777"/>
                </a:solidFill>
              </a:rPr>
              <a:t>))</a:t>
            </a:r>
            <a:r>
              <a:rPr lang="en-US" sz="900" b="1">
                <a:solidFill>
                  <a:schemeClr val="dk1"/>
                </a:solidFill>
              </a:rPr>
              <a:t> </a:t>
            </a:r>
            <a:r>
              <a:rPr lang="en-US" sz="900" b="1">
                <a:solidFill>
                  <a:srgbClr val="777777"/>
                </a:solidFill>
              </a:rPr>
              <a:t>&lt;</a:t>
            </a:r>
            <a:r>
              <a:rPr lang="en-US" sz="900" b="1">
                <a:solidFill>
                  <a:schemeClr val="dk1"/>
                </a:solidFill>
              </a:rPr>
              <a:t> 365</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0000AA"/>
                </a:solidFill>
              </a:rPr>
              <a:t>AND</a:t>
            </a:r>
            <a:r>
              <a:rPr lang="en-US" sz="900" b="1">
                <a:solidFill>
                  <a:schemeClr val="dk1"/>
                </a:solidFill>
              </a:rPr>
              <a:t> </a:t>
            </a:r>
            <a:r>
              <a:rPr lang="en-US" sz="900" b="1">
                <a:solidFill>
                  <a:srgbClr val="AA00AA"/>
                </a:solidFill>
              </a:rPr>
              <a:t>DATEDIFF</a:t>
            </a:r>
            <a:r>
              <a:rPr lang="en-US" sz="900" b="1">
                <a:solidFill>
                  <a:srgbClr val="777777"/>
                </a:solidFill>
              </a:rPr>
              <a:t>(</a:t>
            </a:r>
            <a:r>
              <a:rPr lang="en-US" sz="900" b="1">
                <a:solidFill>
                  <a:srgbClr val="AA00AA"/>
                </a:solidFill>
              </a:rPr>
              <a:t>day</a:t>
            </a:r>
            <a:r>
              <a:rPr lang="en-US" sz="900" b="1">
                <a:solidFill>
                  <a:srgbClr val="777777"/>
                </a:solidFill>
              </a:rPr>
              <a:t>,</a:t>
            </a:r>
            <a:r>
              <a:rPr lang="en-US" sz="900" b="1">
                <a:solidFill>
                  <a:schemeClr val="dk1"/>
                </a:solidFill>
              </a:rPr>
              <a:t> </a:t>
            </a:r>
            <a:r>
              <a:rPr lang="en-US" sz="900" b="1">
                <a:solidFill>
                  <a:srgbClr val="AA00AA"/>
                </a:solidFill>
              </a:rPr>
              <a:t>MIN</a:t>
            </a:r>
            <a:r>
              <a:rPr lang="en-US" sz="900" b="1">
                <a:solidFill>
                  <a:srgbClr val="777777"/>
                </a:solidFill>
              </a:rPr>
              <a:t>(</a:t>
            </a:r>
            <a:r>
              <a:rPr lang="en-US" sz="900" b="1">
                <a:solidFill>
                  <a:schemeClr val="dk1"/>
                </a:solidFill>
              </a:rPr>
              <a:t>s</a:t>
            </a:r>
            <a:r>
              <a:rPr lang="en-US" sz="900" b="1">
                <a:solidFill>
                  <a:srgbClr val="777777"/>
                </a:solidFill>
              </a:rPr>
              <a:t>.</a:t>
            </a:r>
            <a:r>
              <a:rPr lang="en-US" sz="900" b="1">
                <a:solidFill>
                  <a:schemeClr val="dk1"/>
                </a:solidFill>
              </a:rPr>
              <a:t>OrderDate</a:t>
            </a:r>
            <a:r>
              <a:rPr lang="en-US" sz="900" b="1">
                <a:solidFill>
                  <a:srgbClr val="777777"/>
                </a:solidFill>
              </a:rPr>
              <a:t>),</a:t>
            </a:r>
            <a:r>
              <a:rPr lang="en-US" sz="900" b="1">
                <a:solidFill>
                  <a:schemeClr val="dk1"/>
                </a:solidFill>
              </a:rPr>
              <a:t> </a:t>
            </a:r>
            <a:r>
              <a:rPr lang="en-US" sz="900" b="1">
                <a:solidFill>
                  <a:srgbClr val="AA00AA"/>
                </a:solidFill>
              </a:rPr>
              <a:t>MAX</a:t>
            </a:r>
            <a:r>
              <a:rPr lang="en-US" sz="900" b="1">
                <a:solidFill>
                  <a:srgbClr val="777777"/>
                </a:solidFill>
              </a:rPr>
              <a:t>(</a:t>
            </a:r>
            <a:r>
              <a:rPr lang="en-US" sz="900" b="1">
                <a:solidFill>
                  <a:schemeClr val="dk1"/>
                </a:solidFill>
              </a:rPr>
              <a:t>s</a:t>
            </a:r>
            <a:r>
              <a:rPr lang="en-US" sz="900" b="1">
                <a:solidFill>
                  <a:srgbClr val="777777"/>
                </a:solidFill>
              </a:rPr>
              <a:t>.</a:t>
            </a:r>
            <a:r>
              <a:rPr lang="en-US" sz="900" b="1">
                <a:solidFill>
                  <a:schemeClr val="dk1"/>
                </a:solidFill>
              </a:rPr>
              <a:t>OrderDAte</a:t>
            </a:r>
            <a:r>
              <a:rPr lang="en-US" sz="900" b="1">
                <a:solidFill>
                  <a:srgbClr val="777777"/>
                </a:solidFill>
              </a:rPr>
              <a:t>))</a:t>
            </a:r>
            <a:r>
              <a:rPr lang="en-US" sz="900" b="1">
                <a:solidFill>
                  <a:schemeClr val="dk1"/>
                </a:solidFill>
              </a:rPr>
              <a:t> </a:t>
            </a:r>
            <a:r>
              <a:rPr lang="en-US" sz="900" b="1">
                <a:solidFill>
                  <a:srgbClr val="777777"/>
                </a:solidFill>
              </a:rPr>
              <a:t>!=</a:t>
            </a:r>
            <a:r>
              <a:rPr lang="en-US" sz="900" b="1">
                <a:solidFill>
                  <a:schemeClr val="dk1"/>
                </a:solidFill>
              </a:rPr>
              <a:t> 0</a:t>
            </a:r>
            <a:endParaRPr sz="900" b="1">
              <a:solidFill>
                <a:schemeClr val="dk1"/>
              </a:solidFill>
            </a:endParaRPr>
          </a:p>
          <a:p>
            <a:pPr marL="0" lvl="0" indent="0" algn="l" rtl="0">
              <a:spcBef>
                <a:spcPts val="0"/>
              </a:spcBef>
              <a:spcAft>
                <a:spcPts val="0"/>
              </a:spcAft>
              <a:buNone/>
            </a:pPr>
            <a:r>
              <a:rPr lang="en-US" sz="900" b="1">
                <a:solidFill>
                  <a:srgbClr val="0000AA"/>
                </a:solidFill>
              </a:rPr>
              <a:t>ORDER</a:t>
            </a:r>
            <a:r>
              <a:rPr lang="en-US" sz="900" b="1">
                <a:solidFill>
                  <a:schemeClr val="dk1"/>
                </a:solidFill>
              </a:rPr>
              <a:t> </a:t>
            </a:r>
            <a:r>
              <a:rPr lang="en-US" sz="900" b="1">
                <a:solidFill>
                  <a:srgbClr val="0000AA"/>
                </a:solidFill>
              </a:rPr>
              <a:t>BY</a:t>
            </a:r>
            <a:r>
              <a:rPr lang="en-US" sz="900" b="1">
                <a:solidFill>
                  <a:schemeClr val="dk1"/>
                </a:solidFill>
              </a:rPr>
              <a:t> s</a:t>
            </a:r>
            <a:r>
              <a:rPr lang="en-US" sz="900" b="1">
                <a:solidFill>
                  <a:srgbClr val="777777"/>
                </a:solidFill>
              </a:rPr>
              <a:t>.</a:t>
            </a:r>
            <a:r>
              <a:rPr lang="en-US" sz="900" b="1">
                <a:solidFill>
                  <a:schemeClr val="dk1"/>
                </a:solidFill>
              </a:rPr>
              <a:t>CustomerID</a:t>
            </a:r>
            <a:endParaRPr sz="900" b="1">
              <a:solidFill>
                <a:schemeClr val="dk1"/>
              </a:solidFill>
            </a:endParaRPr>
          </a:p>
          <a:p>
            <a:pPr marL="0" lvl="0" indent="0" algn="l" rtl="0">
              <a:spcBef>
                <a:spcPts val="0"/>
              </a:spcBef>
              <a:spcAft>
                <a:spcPts val="0"/>
              </a:spcAft>
              <a:buNone/>
            </a:pPr>
            <a:endParaRPr sz="900" b="1">
              <a:solidFill>
                <a:srgbClr val="777777"/>
              </a:solidFill>
            </a:endParaRPr>
          </a:p>
          <a:p>
            <a:pPr marL="0" lvl="0" indent="0" algn="l" rtl="0">
              <a:spcBef>
                <a:spcPts val="0"/>
              </a:spcBef>
              <a:spcAft>
                <a:spcPts val="0"/>
              </a:spcAft>
              <a:buNone/>
            </a:pPr>
            <a:endParaRPr sz="1800"/>
          </a:p>
          <a:p>
            <a:pPr marL="0" lvl="0" indent="0" algn="l" rtl="0">
              <a:spcBef>
                <a:spcPts val="0"/>
              </a:spcBef>
              <a:spcAft>
                <a:spcPts val="0"/>
              </a:spcAft>
              <a:buNone/>
            </a:pPr>
            <a:endParaRPr sz="1800">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g63fceb7648_6_43"/>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Group Assessment - Top 3 Problems </a:t>
            </a:r>
            <a:endParaRPr sz="2800" b="1">
              <a:solidFill>
                <a:srgbClr val="1D314E"/>
              </a:solidFill>
            </a:endParaRPr>
          </a:p>
        </p:txBody>
      </p:sp>
      <p:sp>
        <p:nvSpPr>
          <p:cNvPr id="644" name="Google Shape;644;g63fceb7648_6_43"/>
          <p:cNvSpPr txBox="1"/>
          <p:nvPr/>
        </p:nvSpPr>
        <p:spPr>
          <a:xfrm>
            <a:off x="365125" y="1536600"/>
            <a:ext cx="38574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Mudit Prashar</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Complex</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a:solidFill>
                  <a:schemeClr val="dk1"/>
                </a:solidFill>
              </a:rPr>
              <a:t>Problem 15: Find the name of the Customers, number of clothing internet sales order they placed and also count the number of years since they made their first purchase up until today using AdventureWorksDW 2016?</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None/>
            </a:pPr>
            <a:r>
              <a:rPr lang="en-US">
                <a:solidFill>
                  <a:schemeClr val="dk1"/>
                </a:solidFill>
              </a:rPr>
              <a:t>Why did I choose this problem for top rating?</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This Query uses two built in functions and shows the full name and the show the number of years they have been a customer which is measure by subtracting the order date of the first order they ever made to the present date.</a:t>
            </a:r>
            <a:endParaRPr>
              <a:solidFill>
                <a:schemeClr val="dk1"/>
              </a:solidFill>
            </a:endParaRPr>
          </a:p>
          <a:p>
            <a:pPr marL="0" lvl="0" indent="0" algn="l" rtl="0">
              <a:spcBef>
                <a:spcPts val="0"/>
              </a:spcBef>
              <a:spcAft>
                <a:spcPts val="0"/>
              </a:spcAft>
              <a:buNone/>
            </a:pPr>
            <a:endParaRPr>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645" name="Google Shape;645;g63fceb7648_6_43"/>
          <p:cNvSpPr txBox="1"/>
          <p:nvPr/>
        </p:nvSpPr>
        <p:spPr>
          <a:xfrm>
            <a:off x="4222625" y="1536700"/>
            <a:ext cx="4921500" cy="516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646" name="Google Shape;646;g63fceb7648_6_43"/>
          <p:cNvPicPr preferRelativeResize="0"/>
          <p:nvPr/>
        </p:nvPicPr>
        <p:blipFill>
          <a:blip r:embed="rId3">
            <a:alphaModFix/>
          </a:blip>
          <a:stretch>
            <a:fillRect/>
          </a:stretch>
        </p:blipFill>
        <p:spPr>
          <a:xfrm>
            <a:off x="4222625" y="1992525"/>
            <a:ext cx="2136425" cy="2337451"/>
          </a:xfrm>
          <a:prstGeom prst="rect">
            <a:avLst/>
          </a:prstGeom>
          <a:noFill/>
          <a:ln>
            <a:noFill/>
          </a:ln>
        </p:spPr>
      </p:pic>
      <p:pic>
        <p:nvPicPr>
          <p:cNvPr id="647" name="Google Shape;647;g63fceb7648_6_43"/>
          <p:cNvPicPr preferRelativeResize="0"/>
          <p:nvPr/>
        </p:nvPicPr>
        <p:blipFill>
          <a:blip r:embed="rId4">
            <a:alphaModFix/>
          </a:blip>
          <a:stretch>
            <a:fillRect/>
          </a:stretch>
        </p:blipFill>
        <p:spPr>
          <a:xfrm>
            <a:off x="6359062" y="1992525"/>
            <a:ext cx="2784926" cy="21583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g63fceb7648_4_29"/>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Group Assessment - Worst 3 Problems </a:t>
            </a:r>
            <a:endParaRPr sz="2800" b="1">
              <a:solidFill>
                <a:srgbClr val="1D314E"/>
              </a:solidFill>
            </a:endParaRPr>
          </a:p>
        </p:txBody>
      </p:sp>
      <p:sp>
        <p:nvSpPr>
          <p:cNvPr id="653" name="Google Shape;653;g63fceb7648_4_29"/>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Thomas Jimenez</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Simple </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#1</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Clr>
                <a:srgbClr val="000000"/>
              </a:buClr>
              <a:buSzPts val="1100"/>
              <a:buFont typeface="Arial"/>
              <a:buNone/>
            </a:pPr>
            <a:r>
              <a:rPr lang="en-US" sz="1800">
                <a:solidFill>
                  <a:schemeClr val="dk1"/>
                </a:solidFill>
              </a:rPr>
              <a:t>Problem 05: Which customers have received orders that were shipped late?</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Why did I choose this problem for worst rating?</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There are some duplicate entries. As long as we see each unique customer once it should be enough to give them discounts for their inconvenience</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Duplicate data is unnecessary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654" name="Google Shape;654;g63fceb7648_4_29"/>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Query: </a:t>
            </a:r>
            <a:endParaRPr/>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highlight>
                  <a:srgbClr val="F0F0F0"/>
                </a:highlight>
                <a:latin typeface="Courier New"/>
                <a:ea typeface="Courier New"/>
                <a:cs typeface="Courier New"/>
                <a:sym typeface="Courier New"/>
              </a:rPr>
              <a:t>USE</a:t>
            </a:r>
            <a:r>
              <a:rPr lang="en-US" sz="1050">
                <a:solidFill>
                  <a:srgbClr val="444444"/>
                </a:solidFill>
                <a:highlight>
                  <a:srgbClr val="F0F0F0"/>
                </a:highlight>
                <a:latin typeface="Courier New"/>
                <a:ea typeface="Courier New"/>
                <a:cs typeface="Courier New"/>
                <a:sym typeface="Courier New"/>
              </a:rPr>
              <a:t> Northwinds2019TSQLV5;</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highlight>
                  <a:srgbClr val="F0F0F0"/>
                </a:highlight>
                <a:latin typeface="Courier New"/>
                <a:ea typeface="Courier New"/>
                <a:cs typeface="Courier New"/>
                <a:sym typeface="Courier New"/>
              </a:rPr>
              <a:t>SELECT</a:t>
            </a:r>
            <a:r>
              <a:rPr lang="en-US" sz="1050">
                <a:solidFill>
                  <a:srgbClr val="444444"/>
                </a:solidFill>
                <a:highlight>
                  <a:srgbClr val="F0F0F0"/>
                </a:highlight>
                <a:latin typeface="Courier New"/>
                <a:ea typeface="Courier New"/>
                <a:cs typeface="Courier New"/>
                <a:sym typeface="Courier New"/>
              </a:rPr>
              <a:t> C.CustomerContactName</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,C.CustomerPhoneNumber</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,C.CustomerAddress</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,C.CustomerAddress</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,C.CustomerPostalCode</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,C.CustomerCountry</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,O.ShipperId</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,O.OrderDate</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,O.RequiredDate</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a:solidFill>
                  <a:srgbClr val="444444"/>
                </a:solidFill>
                <a:highlight>
                  <a:srgbClr val="F0F0F0"/>
                </a:highlight>
                <a:latin typeface="Courier New"/>
                <a:ea typeface="Courier New"/>
                <a:cs typeface="Courier New"/>
                <a:sym typeface="Courier New"/>
              </a:rPr>
              <a:t>	,O.ShipToDate</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highlight>
                  <a:srgbClr val="F0F0F0"/>
                </a:highlight>
                <a:latin typeface="Courier New"/>
                <a:ea typeface="Courier New"/>
                <a:cs typeface="Courier New"/>
                <a:sym typeface="Courier New"/>
              </a:rPr>
              <a:t>FROM</a:t>
            </a:r>
            <a:r>
              <a:rPr lang="en-US" sz="1050">
                <a:solidFill>
                  <a:srgbClr val="444444"/>
                </a:solidFill>
                <a:highlight>
                  <a:srgbClr val="F0F0F0"/>
                </a:highlight>
                <a:latin typeface="Courier New"/>
                <a:ea typeface="Courier New"/>
                <a:cs typeface="Courier New"/>
                <a:sym typeface="Courier New"/>
              </a:rPr>
              <a:t> Sales.[</a:t>
            </a:r>
            <a:r>
              <a:rPr lang="en-US" sz="1050" b="1">
                <a:solidFill>
                  <a:srgbClr val="444444"/>
                </a:solidFill>
                <a:highlight>
                  <a:srgbClr val="F0F0F0"/>
                </a:highlight>
                <a:latin typeface="Courier New"/>
                <a:ea typeface="Courier New"/>
                <a:cs typeface="Courier New"/>
                <a:sym typeface="Courier New"/>
              </a:rPr>
              <a:t>Order</a:t>
            </a:r>
            <a:r>
              <a:rPr lang="en-US" sz="1050">
                <a:solidFill>
                  <a:srgbClr val="444444"/>
                </a:solidFill>
                <a:highlight>
                  <a:srgbClr val="F0F0F0"/>
                </a:highlight>
                <a:latin typeface="Courier New"/>
                <a:ea typeface="Courier New"/>
                <a:cs typeface="Courier New"/>
                <a:sym typeface="Courier New"/>
              </a:rPr>
              <a:t>] </a:t>
            </a:r>
            <a:r>
              <a:rPr lang="en-US" sz="1050" b="1">
                <a:solidFill>
                  <a:srgbClr val="444444"/>
                </a:solidFill>
                <a:highlight>
                  <a:srgbClr val="F0F0F0"/>
                </a:highlight>
                <a:latin typeface="Courier New"/>
                <a:ea typeface="Courier New"/>
                <a:cs typeface="Courier New"/>
                <a:sym typeface="Courier New"/>
              </a:rPr>
              <a:t>AS</a:t>
            </a:r>
            <a:r>
              <a:rPr lang="en-US" sz="1050">
                <a:solidFill>
                  <a:srgbClr val="444444"/>
                </a:solidFill>
                <a:highlight>
                  <a:srgbClr val="F0F0F0"/>
                </a:highlight>
                <a:latin typeface="Courier New"/>
                <a:ea typeface="Courier New"/>
                <a:cs typeface="Courier New"/>
                <a:sym typeface="Courier New"/>
              </a:rPr>
              <a:t> O</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highlight>
                  <a:srgbClr val="F0F0F0"/>
                </a:highlight>
                <a:latin typeface="Courier New"/>
                <a:ea typeface="Courier New"/>
                <a:cs typeface="Courier New"/>
                <a:sym typeface="Courier New"/>
              </a:rPr>
              <a:t>INNER</a:t>
            </a:r>
            <a:r>
              <a:rPr lang="en-US" sz="1050">
                <a:solidFill>
                  <a:srgbClr val="444444"/>
                </a:solidFill>
                <a:highlight>
                  <a:srgbClr val="F0F0F0"/>
                </a:highlight>
                <a:latin typeface="Courier New"/>
                <a:ea typeface="Courier New"/>
                <a:cs typeface="Courier New"/>
                <a:sym typeface="Courier New"/>
              </a:rPr>
              <a:t> </a:t>
            </a:r>
            <a:r>
              <a:rPr lang="en-US" sz="1050" b="1">
                <a:solidFill>
                  <a:srgbClr val="444444"/>
                </a:solidFill>
                <a:highlight>
                  <a:srgbClr val="F0F0F0"/>
                </a:highlight>
                <a:latin typeface="Courier New"/>
                <a:ea typeface="Courier New"/>
                <a:cs typeface="Courier New"/>
                <a:sym typeface="Courier New"/>
              </a:rPr>
              <a:t>JOIN</a:t>
            </a:r>
            <a:r>
              <a:rPr lang="en-US" sz="1050">
                <a:solidFill>
                  <a:srgbClr val="444444"/>
                </a:solidFill>
                <a:highlight>
                  <a:srgbClr val="F0F0F0"/>
                </a:highlight>
                <a:latin typeface="Courier New"/>
                <a:ea typeface="Courier New"/>
                <a:cs typeface="Courier New"/>
                <a:sym typeface="Courier New"/>
              </a:rPr>
              <a:t> Sales.Customer </a:t>
            </a:r>
            <a:r>
              <a:rPr lang="en-US" sz="1050" b="1">
                <a:solidFill>
                  <a:srgbClr val="444444"/>
                </a:solidFill>
                <a:highlight>
                  <a:srgbClr val="F0F0F0"/>
                </a:highlight>
                <a:latin typeface="Courier New"/>
                <a:ea typeface="Courier New"/>
                <a:cs typeface="Courier New"/>
                <a:sym typeface="Courier New"/>
              </a:rPr>
              <a:t>AS</a:t>
            </a:r>
            <a:r>
              <a:rPr lang="en-US" sz="1050">
                <a:solidFill>
                  <a:srgbClr val="444444"/>
                </a:solidFill>
                <a:highlight>
                  <a:srgbClr val="F0F0F0"/>
                </a:highlight>
                <a:latin typeface="Courier New"/>
                <a:ea typeface="Courier New"/>
                <a:cs typeface="Courier New"/>
                <a:sym typeface="Courier New"/>
              </a:rPr>
              <a:t> C </a:t>
            </a:r>
            <a:r>
              <a:rPr lang="en-US" sz="1050" b="1">
                <a:solidFill>
                  <a:srgbClr val="444444"/>
                </a:solidFill>
                <a:highlight>
                  <a:srgbClr val="F0F0F0"/>
                </a:highlight>
                <a:latin typeface="Courier New"/>
                <a:ea typeface="Courier New"/>
                <a:cs typeface="Courier New"/>
                <a:sym typeface="Courier New"/>
              </a:rPr>
              <a:t>ON</a:t>
            </a:r>
            <a:r>
              <a:rPr lang="en-US" sz="1050">
                <a:solidFill>
                  <a:srgbClr val="444444"/>
                </a:solidFill>
                <a:highlight>
                  <a:srgbClr val="F0F0F0"/>
                </a:highlight>
                <a:latin typeface="Courier New"/>
                <a:ea typeface="Courier New"/>
                <a:cs typeface="Courier New"/>
                <a:sym typeface="Courier New"/>
              </a:rPr>
              <a:t> O.CustomerId = C.CustomerId</a:t>
            </a:r>
            <a:endParaRPr sz="1050">
              <a:solidFill>
                <a:srgbClr val="444444"/>
              </a:solidFill>
              <a:highlight>
                <a:srgbClr val="F0F0F0"/>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n-US" sz="1050" b="1">
                <a:solidFill>
                  <a:srgbClr val="444444"/>
                </a:solidFill>
                <a:highlight>
                  <a:srgbClr val="F0F0F0"/>
                </a:highlight>
                <a:latin typeface="Courier New"/>
                <a:ea typeface="Courier New"/>
                <a:cs typeface="Courier New"/>
                <a:sym typeface="Courier New"/>
              </a:rPr>
              <a:t>WHERE</a:t>
            </a:r>
            <a:r>
              <a:rPr lang="en-US" sz="1050">
                <a:solidFill>
                  <a:srgbClr val="444444"/>
                </a:solidFill>
                <a:highlight>
                  <a:srgbClr val="F0F0F0"/>
                </a:highlight>
                <a:latin typeface="Courier New"/>
                <a:ea typeface="Courier New"/>
                <a:cs typeface="Courier New"/>
                <a:sym typeface="Courier New"/>
              </a:rPr>
              <a:t> ShipToDate &gt; RequiredDate;</a:t>
            </a:r>
            <a:endParaRPr>
              <a:solidFill>
                <a:schemeClr val="dk1"/>
              </a:solidFill>
            </a:endParaRPr>
          </a:p>
          <a:p>
            <a:pPr marL="0" lvl="0" indent="0" algn="l" rtl="0">
              <a:spcBef>
                <a:spcPts val="0"/>
              </a:spcBef>
              <a:spcAft>
                <a:spcPts val="0"/>
              </a:spcAft>
              <a:buNone/>
            </a:pPr>
            <a:endParaRPr sz="18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g7053b7dcd6_0_21"/>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400" b="1">
                <a:solidFill>
                  <a:srgbClr val="1D314E"/>
                </a:solidFill>
              </a:rPr>
              <a:t>Group Assessment - Fixed Problem</a:t>
            </a:r>
            <a:endParaRPr sz="2400" b="1">
              <a:solidFill>
                <a:srgbClr val="1D314E"/>
              </a:solidFill>
            </a:endParaRPr>
          </a:p>
        </p:txBody>
      </p:sp>
      <p:sp>
        <p:nvSpPr>
          <p:cNvPr id="660" name="Google Shape;660;g7053b7dcd6_0_21"/>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dk1"/>
                </a:solidFill>
              </a:rPr>
              <a:t>Group Member: Thomas Jimenez</a:t>
            </a:r>
            <a:endParaRPr>
              <a:solidFill>
                <a:schemeClr val="dk1"/>
              </a:solidFill>
            </a:endParaRPr>
          </a:p>
          <a:p>
            <a:pPr marL="0" lvl="0" indent="0" algn="l" rtl="0">
              <a:spcBef>
                <a:spcPts val="0"/>
              </a:spcBef>
              <a:spcAft>
                <a:spcPts val="0"/>
              </a:spcAft>
              <a:buSzPts val="1100"/>
              <a:buNone/>
            </a:pPr>
            <a:r>
              <a:rPr lang="en-US">
                <a:solidFill>
                  <a:schemeClr val="dk1"/>
                </a:solidFill>
              </a:rPr>
              <a:t>Problem Type: Simple </a:t>
            </a:r>
            <a:endParaRPr>
              <a:solidFill>
                <a:schemeClr val="dk1"/>
              </a:solidFill>
            </a:endParaRPr>
          </a:p>
          <a:p>
            <a:pPr marL="0" lvl="0" indent="0" algn="l" rtl="0">
              <a:spcBef>
                <a:spcPts val="0"/>
              </a:spcBef>
              <a:spcAft>
                <a:spcPts val="0"/>
              </a:spcAft>
              <a:buSzPts val="1100"/>
              <a:buNone/>
            </a:pPr>
            <a:r>
              <a:rPr lang="en-US">
                <a:solidFill>
                  <a:schemeClr val="dk1"/>
                </a:solidFill>
              </a:rPr>
              <a:t>Worst Problem #1</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Problem 05: Which customers have received orders that were shipped late?</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en-US">
                <a:solidFill>
                  <a:schemeClr val="dk1"/>
                </a:solidFill>
              </a:rPr>
              <a:t>What did I change to fix this query?</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Added distinct clause to not repeat customers</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Removed double “C.CustomerAddress” </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Added clause to make customers who got late orders in 2016 visible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How did this improve my query?</a:t>
            </a:r>
            <a:endParaRPr>
              <a:solidFill>
                <a:schemeClr val="dk1"/>
              </a:solidFill>
            </a:endParaRPr>
          </a:p>
          <a:p>
            <a:pPr marL="457200" lvl="0" indent="-317500" algn="l" rtl="0">
              <a:spcBef>
                <a:spcPts val="0"/>
              </a:spcBef>
              <a:spcAft>
                <a:spcPts val="0"/>
              </a:spcAft>
              <a:buClr>
                <a:schemeClr val="dk1"/>
              </a:buClr>
              <a:buSzPts val="1400"/>
              <a:buChar char="●"/>
            </a:pPr>
            <a:r>
              <a:rPr lang="en-US">
                <a:solidFill>
                  <a:schemeClr val="dk1"/>
                </a:solidFill>
              </a:rPr>
              <a:t>It gives one column for each distinct customer who received a late order during a specific range of time. Old incidents may not be relevant anymore. Let’s you focus on customers who have been failed recently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SzPts val="1100"/>
              <a:buNone/>
            </a:pPr>
            <a:endParaRPr>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661" name="Google Shape;661;g7053b7dcd6_0_21"/>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15000"/>
              </a:lnSpc>
              <a:spcBef>
                <a:spcPts val="0"/>
              </a:spcBef>
              <a:spcAft>
                <a:spcPts val="0"/>
              </a:spcAft>
              <a:buNone/>
            </a:pPr>
            <a:r>
              <a:rPr lang="en-US" sz="1050" b="1">
                <a:solidFill>
                  <a:srgbClr val="444444"/>
                </a:solidFill>
                <a:latin typeface="Courier New"/>
                <a:ea typeface="Courier New"/>
                <a:cs typeface="Courier New"/>
                <a:sym typeface="Courier New"/>
              </a:rPr>
              <a:t>USE</a:t>
            </a:r>
            <a:r>
              <a:rPr lang="en-US" sz="1050">
                <a:solidFill>
                  <a:srgbClr val="444444"/>
                </a:solidFill>
                <a:latin typeface="Courier New"/>
                <a:ea typeface="Courier New"/>
                <a:cs typeface="Courier New"/>
                <a:sym typeface="Courier New"/>
              </a:rPr>
              <a:t> Northwinds2019TSQLV5;</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b="1">
                <a:solidFill>
                  <a:srgbClr val="444444"/>
                </a:solidFill>
                <a:latin typeface="Courier New"/>
                <a:ea typeface="Courier New"/>
                <a:cs typeface="Courier New"/>
                <a:sym typeface="Courier New"/>
              </a:rPr>
              <a:t>SELECT</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DISTINCT</a:t>
            </a:r>
            <a:r>
              <a:rPr lang="en-US" sz="1050">
                <a:solidFill>
                  <a:srgbClr val="444444"/>
                </a:solidFill>
                <a:latin typeface="Courier New"/>
                <a:ea typeface="Courier New"/>
                <a:cs typeface="Courier New"/>
                <a:sym typeface="Courier New"/>
              </a:rPr>
              <a:t> C.CustomerContactName</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a:solidFill>
                  <a:srgbClr val="444444"/>
                </a:solidFill>
                <a:latin typeface="Courier New"/>
                <a:ea typeface="Courier New"/>
                <a:cs typeface="Courier New"/>
                <a:sym typeface="Courier New"/>
              </a:rPr>
              <a:t>	,C.CustomerPhoneNumber</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a:solidFill>
                  <a:srgbClr val="444444"/>
                </a:solidFill>
                <a:latin typeface="Courier New"/>
                <a:ea typeface="Courier New"/>
                <a:cs typeface="Courier New"/>
                <a:sym typeface="Courier New"/>
              </a:rPr>
              <a:t>	,C.CustomerAddress</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a:solidFill>
                  <a:srgbClr val="444444"/>
                </a:solidFill>
                <a:latin typeface="Courier New"/>
                <a:ea typeface="Courier New"/>
                <a:cs typeface="Courier New"/>
                <a:sym typeface="Courier New"/>
              </a:rPr>
              <a:t>	,C.CustomerPostalCode</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a:solidFill>
                  <a:srgbClr val="444444"/>
                </a:solidFill>
                <a:latin typeface="Courier New"/>
                <a:ea typeface="Courier New"/>
                <a:cs typeface="Courier New"/>
                <a:sym typeface="Courier New"/>
              </a:rPr>
              <a:t>	,C.CustomerCountry</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b="1">
                <a:solidFill>
                  <a:srgbClr val="444444"/>
                </a:solidFill>
                <a:latin typeface="Courier New"/>
                <a:ea typeface="Courier New"/>
                <a:cs typeface="Courier New"/>
                <a:sym typeface="Courier New"/>
              </a:rPr>
              <a:t>FROM</a:t>
            </a:r>
            <a:r>
              <a:rPr lang="en-US" sz="1050">
                <a:solidFill>
                  <a:srgbClr val="444444"/>
                </a:solidFill>
                <a:latin typeface="Courier New"/>
                <a:ea typeface="Courier New"/>
                <a:cs typeface="Courier New"/>
                <a:sym typeface="Courier New"/>
              </a:rPr>
              <a:t> Sales.[</a:t>
            </a:r>
            <a:r>
              <a:rPr lang="en-US" sz="1050" b="1">
                <a:solidFill>
                  <a:srgbClr val="444444"/>
                </a:solidFill>
                <a:latin typeface="Courier New"/>
                <a:ea typeface="Courier New"/>
                <a:cs typeface="Courier New"/>
                <a:sym typeface="Courier New"/>
              </a:rPr>
              <a:t>Order</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AS</a:t>
            </a:r>
            <a:r>
              <a:rPr lang="en-US" sz="1050">
                <a:solidFill>
                  <a:srgbClr val="444444"/>
                </a:solidFill>
                <a:latin typeface="Courier New"/>
                <a:ea typeface="Courier New"/>
                <a:cs typeface="Courier New"/>
                <a:sym typeface="Courier New"/>
              </a:rPr>
              <a:t> O</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b="1">
                <a:solidFill>
                  <a:srgbClr val="444444"/>
                </a:solidFill>
                <a:latin typeface="Courier New"/>
                <a:ea typeface="Courier New"/>
                <a:cs typeface="Courier New"/>
                <a:sym typeface="Courier New"/>
              </a:rPr>
              <a:t>INNER</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JOIN</a:t>
            </a:r>
            <a:r>
              <a:rPr lang="en-US" sz="1050">
                <a:solidFill>
                  <a:srgbClr val="444444"/>
                </a:solidFill>
                <a:latin typeface="Courier New"/>
                <a:ea typeface="Courier New"/>
                <a:cs typeface="Courier New"/>
                <a:sym typeface="Courier New"/>
              </a:rPr>
              <a:t> Sales.Customer </a:t>
            </a:r>
            <a:r>
              <a:rPr lang="en-US" sz="1050" b="1">
                <a:solidFill>
                  <a:srgbClr val="444444"/>
                </a:solidFill>
                <a:latin typeface="Courier New"/>
                <a:ea typeface="Courier New"/>
                <a:cs typeface="Courier New"/>
                <a:sym typeface="Courier New"/>
              </a:rPr>
              <a:t>AS</a:t>
            </a:r>
            <a:r>
              <a:rPr lang="en-US" sz="1050">
                <a:solidFill>
                  <a:srgbClr val="444444"/>
                </a:solidFill>
                <a:latin typeface="Courier New"/>
                <a:ea typeface="Courier New"/>
                <a:cs typeface="Courier New"/>
                <a:sym typeface="Courier New"/>
              </a:rPr>
              <a:t> C </a:t>
            </a:r>
            <a:r>
              <a:rPr lang="en-US" sz="1050" b="1">
                <a:solidFill>
                  <a:srgbClr val="444444"/>
                </a:solidFill>
                <a:latin typeface="Courier New"/>
                <a:ea typeface="Courier New"/>
                <a:cs typeface="Courier New"/>
                <a:sym typeface="Courier New"/>
              </a:rPr>
              <a:t>ON</a:t>
            </a:r>
            <a:r>
              <a:rPr lang="en-US" sz="1050">
                <a:solidFill>
                  <a:srgbClr val="444444"/>
                </a:solidFill>
                <a:latin typeface="Courier New"/>
                <a:ea typeface="Courier New"/>
                <a:cs typeface="Courier New"/>
                <a:sym typeface="Courier New"/>
              </a:rPr>
              <a:t> O.CustomerId = C.CustomerId</a:t>
            </a:r>
            <a:endParaRPr sz="1050">
              <a:solidFill>
                <a:srgbClr val="444444"/>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US" sz="1050" b="1">
                <a:solidFill>
                  <a:srgbClr val="444444"/>
                </a:solidFill>
                <a:latin typeface="Courier New"/>
                <a:ea typeface="Courier New"/>
                <a:cs typeface="Courier New"/>
                <a:sym typeface="Courier New"/>
              </a:rPr>
              <a:t>WHERE</a:t>
            </a:r>
            <a:r>
              <a:rPr lang="en-US" sz="1050">
                <a:solidFill>
                  <a:srgbClr val="444444"/>
                </a:solidFill>
                <a:latin typeface="Courier New"/>
                <a:ea typeface="Courier New"/>
                <a:cs typeface="Courier New"/>
                <a:sym typeface="Courier New"/>
              </a:rPr>
              <a:t> O.ShipToDate &gt; O.RequiredDate</a:t>
            </a:r>
            <a:endParaRPr sz="1050">
              <a:solidFill>
                <a:srgbClr val="444444"/>
              </a:solidFill>
              <a:latin typeface="Courier New"/>
              <a:ea typeface="Courier New"/>
              <a:cs typeface="Courier New"/>
              <a:sym typeface="Courier New"/>
            </a:endParaRPr>
          </a:p>
          <a:p>
            <a:pPr marL="76200" marR="76200" lvl="0" indent="0" algn="l" rtl="0">
              <a:lnSpc>
                <a:spcPct val="115000"/>
              </a:lnSpc>
              <a:spcBef>
                <a:spcPts val="0"/>
              </a:spcBef>
              <a:spcAft>
                <a:spcPts val="0"/>
              </a:spcAft>
              <a:buClr>
                <a:schemeClr val="dk1"/>
              </a:buClr>
              <a:buSzPts val="1100"/>
              <a:buFont typeface="Arial"/>
              <a:buNone/>
            </a:pP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AND</a:t>
            </a:r>
            <a:r>
              <a:rPr lang="en-US" sz="1050">
                <a:solidFill>
                  <a:srgbClr val="444444"/>
                </a:solidFill>
                <a:latin typeface="Courier New"/>
                <a:ea typeface="Courier New"/>
                <a:cs typeface="Courier New"/>
                <a:sym typeface="Courier New"/>
              </a:rPr>
              <a:t> </a:t>
            </a:r>
            <a:r>
              <a:rPr lang="en-US" sz="1050" b="1">
                <a:solidFill>
                  <a:srgbClr val="444444"/>
                </a:solidFill>
                <a:latin typeface="Courier New"/>
                <a:ea typeface="Courier New"/>
                <a:cs typeface="Courier New"/>
                <a:sym typeface="Courier New"/>
              </a:rPr>
              <a:t>YEAR</a:t>
            </a:r>
            <a:r>
              <a:rPr lang="en-US" sz="1050">
                <a:solidFill>
                  <a:srgbClr val="444444"/>
                </a:solidFill>
                <a:latin typeface="Courier New"/>
                <a:ea typeface="Courier New"/>
                <a:cs typeface="Courier New"/>
                <a:sym typeface="Courier New"/>
              </a:rPr>
              <a:t>(O.ShipToDate) = </a:t>
            </a:r>
            <a:r>
              <a:rPr lang="en-US" sz="1050">
                <a:solidFill>
                  <a:srgbClr val="880000"/>
                </a:solidFill>
                <a:latin typeface="Courier New"/>
                <a:ea typeface="Courier New"/>
                <a:cs typeface="Courier New"/>
                <a:sym typeface="Courier New"/>
              </a:rPr>
              <a:t>2016</a:t>
            </a:r>
            <a:r>
              <a:rPr lang="en-US" sz="1050">
                <a:solidFill>
                  <a:srgbClr val="444444"/>
                </a:solidFill>
                <a:latin typeface="Courier New"/>
                <a:ea typeface="Courier New"/>
                <a:cs typeface="Courier New"/>
                <a:sym typeface="Courier New"/>
              </a:rPr>
              <a:t>;</a:t>
            </a:r>
            <a:endParaRPr sz="105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g63fceb7648_4_43"/>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Group Assessment - Worst 3 Problems </a:t>
            </a:r>
            <a:endParaRPr sz="2800" b="1">
              <a:solidFill>
                <a:srgbClr val="1D314E"/>
              </a:solidFill>
            </a:endParaRPr>
          </a:p>
        </p:txBody>
      </p:sp>
      <p:sp>
        <p:nvSpPr>
          <p:cNvPr id="667" name="Google Shape;667;g63fceb7648_4_43"/>
          <p:cNvSpPr txBox="1"/>
          <p:nvPr/>
        </p:nvSpPr>
        <p:spPr>
          <a:xfrm>
            <a:off x="365125" y="1136800"/>
            <a:ext cx="3975000" cy="5307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rPr>
              <a:t>Group Member: Jerry Chacha</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Medium </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#2</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20: How many orders offered a 15% Discount and what was the name of the discount given?</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Why did I choose this problem for worst rating?</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We don’t know the names of the Customers who’ve ordered these discounted products</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The output does not provide how much they spent on products with a given 15% discount.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668" name="Google Shape;668;g63fceb7648_4_43"/>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b="1">
                <a:solidFill>
                  <a:srgbClr val="0000AA"/>
                </a:solidFill>
              </a:rPr>
              <a:t>USE</a:t>
            </a:r>
            <a:r>
              <a:rPr lang="en-US" sz="1000" b="1">
                <a:solidFill>
                  <a:schemeClr val="dk1"/>
                </a:solidFill>
              </a:rPr>
              <a:t> AdventureWorks2014</a:t>
            </a:r>
            <a:endParaRPr sz="1000" b="1">
              <a:solidFill>
                <a:schemeClr val="dk1"/>
              </a:solidFill>
            </a:endParaRPr>
          </a:p>
          <a:p>
            <a:pPr marL="0" lvl="0" indent="0" algn="l" rtl="0">
              <a:lnSpc>
                <a:spcPct val="115000"/>
              </a:lnSpc>
              <a:spcBef>
                <a:spcPts val="0"/>
              </a:spcBef>
              <a:spcAft>
                <a:spcPts val="0"/>
              </a:spcAft>
              <a:buNone/>
            </a:pPr>
            <a:endParaRPr sz="1000" b="1">
              <a:solidFill>
                <a:schemeClr val="dk1"/>
              </a:solidFill>
            </a:endParaRPr>
          </a:p>
          <a:p>
            <a:pPr marL="0" lvl="0" indent="0" algn="l" rtl="0">
              <a:lnSpc>
                <a:spcPct val="115000"/>
              </a:lnSpc>
              <a:spcBef>
                <a:spcPts val="0"/>
              </a:spcBef>
              <a:spcAft>
                <a:spcPts val="0"/>
              </a:spcAft>
              <a:buNone/>
            </a:pPr>
            <a:r>
              <a:rPr lang="en-US" sz="1000" b="1">
                <a:solidFill>
                  <a:srgbClr val="0000AA"/>
                </a:solidFill>
              </a:rPr>
              <a:t>SELECT</a:t>
            </a:r>
            <a:r>
              <a:rPr lang="en-US" sz="1000" b="1">
                <a:solidFill>
                  <a:schemeClr val="dk1"/>
                </a:solidFill>
              </a:rPr>
              <a:t> so</a:t>
            </a:r>
            <a:r>
              <a:rPr lang="en-US" sz="1000" b="1">
                <a:solidFill>
                  <a:srgbClr val="777777"/>
                </a:solidFill>
              </a:rPr>
              <a:t>.</a:t>
            </a:r>
            <a:r>
              <a:rPr lang="en-US" sz="1000" b="1">
                <a:solidFill>
                  <a:schemeClr val="dk1"/>
                </a:solidFill>
              </a:rPr>
              <a:t>SpecialOfferID</a:t>
            </a:r>
            <a:endParaRPr sz="1000" b="1">
              <a:solidFill>
                <a:schemeClr val="dk1"/>
              </a:solidFill>
            </a:endParaRPr>
          </a:p>
          <a:p>
            <a:pPr marL="0" lvl="0" indent="0" algn="l" rtl="0">
              <a:lnSpc>
                <a:spcPct val="115000"/>
              </a:lnSpc>
              <a:spcBef>
                <a:spcPts val="0"/>
              </a:spcBef>
              <a:spcAft>
                <a:spcPts val="0"/>
              </a:spcAft>
              <a:buNone/>
            </a:pPr>
            <a:r>
              <a:rPr lang="en-US" sz="1000" b="1">
                <a:solidFill>
                  <a:schemeClr val="dk1"/>
                </a:solidFill>
              </a:rPr>
              <a:t>	</a:t>
            </a:r>
            <a:r>
              <a:rPr lang="en-US" sz="1000" b="1">
                <a:solidFill>
                  <a:srgbClr val="777777"/>
                </a:solidFill>
              </a:rPr>
              <a:t>,</a:t>
            </a:r>
            <a:r>
              <a:rPr lang="en-US" sz="1000" b="1">
                <a:solidFill>
                  <a:schemeClr val="dk1"/>
                </a:solidFill>
              </a:rPr>
              <a:t>so</a:t>
            </a:r>
            <a:r>
              <a:rPr lang="en-US" sz="1000" b="1">
                <a:solidFill>
                  <a:srgbClr val="777777"/>
                </a:solidFill>
              </a:rPr>
              <a:t>.</a:t>
            </a:r>
            <a:r>
              <a:rPr lang="en-US" sz="1000" b="1">
                <a:solidFill>
                  <a:schemeClr val="dk1"/>
                </a:solidFill>
              </a:rPr>
              <a:t>[Description]</a:t>
            </a:r>
            <a:endParaRPr sz="1000" b="1">
              <a:solidFill>
                <a:schemeClr val="dk1"/>
              </a:solidFill>
            </a:endParaRPr>
          </a:p>
          <a:p>
            <a:pPr marL="0" lvl="0" indent="0" algn="l" rtl="0">
              <a:lnSpc>
                <a:spcPct val="115000"/>
              </a:lnSpc>
              <a:spcBef>
                <a:spcPts val="0"/>
              </a:spcBef>
              <a:spcAft>
                <a:spcPts val="0"/>
              </a:spcAft>
              <a:buNone/>
            </a:pPr>
            <a:r>
              <a:rPr lang="en-US" sz="1000" b="1">
                <a:solidFill>
                  <a:schemeClr val="dk1"/>
                </a:solidFill>
              </a:rPr>
              <a:t>	</a:t>
            </a:r>
            <a:r>
              <a:rPr lang="en-US" sz="1000" b="1">
                <a:solidFill>
                  <a:srgbClr val="777777"/>
                </a:solidFill>
              </a:rPr>
              <a:t>,</a:t>
            </a:r>
            <a:r>
              <a:rPr lang="en-US" sz="1000" b="1">
                <a:solidFill>
                  <a:srgbClr val="AA00AA"/>
                </a:solidFill>
              </a:rPr>
              <a:t>COUNT</a:t>
            </a:r>
            <a:r>
              <a:rPr lang="en-US" sz="1000" b="1">
                <a:solidFill>
                  <a:srgbClr val="777777"/>
                </a:solidFill>
              </a:rPr>
              <a:t>(</a:t>
            </a:r>
            <a:r>
              <a:rPr lang="en-US" sz="1000" b="1">
                <a:solidFill>
                  <a:schemeClr val="dk1"/>
                </a:solidFill>
              </a:rPr>
              <a:t>od</a:t>
            </a:r>
            <a:r>
              <a:rPr lang="en-US" sz="1000" b="1">
                <a:solidFill>
                  <a:srgbClr val="777777"/>
                </a:solidFill>
              </a:rPr>
              <a:t>.</a:t>
            </a:r>
            <a:r>
              <a:rPr lang="en-US" sz="1000" b="1">
                <a:solidFill>
                  <a:schemeClr val="dk1"/>
                </a:solidFill>
              </a:rPr>
              <a:t>SalesOrderDetailID</a:t>
            </a:r>
            <a:r>
              <a:rPr lang="en-US" sz="1000" b="1">
                <a:solidFill>
                  <a:srgbClr val="777777"/>
                </a:solidFill>
              </a:rPr>
              <a:t>)</a:t>
            </a:r>
            <a:r>
              <a:rPr lang="en-US" sz="1000" b="1">
                <a:solidFill>
                  <a:schemeClr val="dk1"/>
                </a:solidFill>
              </a:rPr>
              <a:t> </a:t>
            </a:r>
            <a:r>
              <a:rPr lang="en-US" sz="1000" b="1">
                <a:solidFill>
                  <a:srgbClr val="0000AA"/>
                </a:solidFill>
              </a:rPr>
              <a:t>AS</a:t>
            </a:r>
            <a:r>
              <a:rPr lang="en-US" sz="1000" b="1">
                <a:solidFill>
                  <a:schemeClr val="dk1"/>
                </a:solidFill>
              </a:rPr>
              <a:t> TotalAmountOfOrders</a:t>
            </a:r>
            <a:endParaRPr sz="1000" b="1">
              <a:solidFill>
                <a:schemeClr val="dk1"/>
              </a:solidFill>
            </a:endParaRPr>
          </a:p>
          <a:p>
            <a:pPr marL="0" lvl="0" indent="0" algn="l" rtl="0">
              <a:lnSpc>
                <a:spcPct val="115000"/>
              </a:lnSpc>
              <a:spcBef>
                <a:spcPts val="0"/>
              </a:spcBef>
              <a:spcAft>
                <a:spcPts val="0"/>
              </a:spcAft>
              <a:buNone/>
            </a:pPr>
            <a:r>
              <a:rPr lang="en-US" sz="1000" b="1">
                <a:solidFill>
                  <a:schemeClr val="dk1"/>
                </a:solidFill>
              </a:rPr>
              <a:t>	</a:t>
            </a:r>
            <a:r>
              <a:rPr lang="en-US" sz="1000" b="1">
                <a:solidFill>
                  <a:srgbClr val="777777"/>
                </a:solidFill>
              </a:rPr>
              <a:t>,</a:t>
            </a:r>
            <a:r>
              <a:rPr lang="en-US" sz="1000" b="1">
                <a:solidFill>
                  <a:schemeClr val="dk1"/>
                </a:solidFill>
              </a:rPr>
              <a:t>so</a:t>
            </a:r>
            <a:r>
              <a:rPr lang="en-US" sz="1000" b="1">
                <a:solidFill>
                  <a:srgbClr val="777777"/>
                </a:solidFill>
              </a:rPr>
              <a:t>.</a:t>
            </a:r>
            <a:r>
              <a:rPr lang="en-US" sz="1000" b="1">
                <a:solidFill>
                  <a:schemeClr val="dk1"/>
                </a:solidFill>
              </a:rPr>
              <a:t>DiscountPct </a:t>
            </a:r>
            <a:r>
              <a:rPr lang="en-US" sz="1000" b="1">
                <a:solidFill>
                  <a:srgbClr val="777777"/>
                </a:solidFill>
              </a:rPr>
              <a:t>*</a:t>
            </a:r>
            <a:r>
              <a:rPr lang="en-US" sz="1000" b="1">
                <a:solidFill>
                  <a:schemeClr val="dk1"/>
                </a:solidFill>
              </a:rPr>
              <a:t> 100 </a:t>
            </a:r>
            <a:r>
              <a:rPr lang="en-US" sz="1000" b="1">
                <a:solidFill>
                  <a:srgbClr val="0000AA"/>
                </a:solidFill>
              </a:rPr>
              <a:t>AS</a:t>
            </a:r>
            <a:r>
              <a:rPr lang="en-US" sz="1000" b="1">
                <a:solidFill>
                  <a:schemeClr val="dk1"/>
                </a:solidFill>
              </a:rPr>
              <a:t> Discount</a:t>
            </a:r>
            <a:endParaRPr sz="1000" b="1">
              <a:solidFill>
                <a:schemeClr val="dk1"/>
              </a:solidFill>
            </a:endParaRPr>
          </a:p>
          <a:p>
            <a:pPr marL="0" lvl="0" indent="0" algn="l" rtl="0">
              <a:lnSpc>
                <a:spcPct val="115000"/>
              </a:lnSpc>
              <a:spcBef>
                <a:spcPts val="0"/>
              </a:spcBef>
              <a:spcAft>
                <a:spcPts val="0"/>
              </a:spcAft>
              <a:buNone/>
            </a:pPr>
            <a:r>
              <a:rPr lang="en-US" sz="1000" b="1">
                <a:solidFill>
                  <a:srgbClr val="0000AA"/>
                </a:solidFill>
              </a:rPr>
              <a:t>FROM</a:t>
            </a:r>
            <a:r>
              <a:rPr lang="en-US" sz="1000" b="1">
                <a:solidFill>
                  <a:schemeClr val="dk1"/>
                </a:solidFill>
              </a:rPr>
              <a:t> Sales</a:t>
            </a:r>
            <a:r>
              <a:rPr lang="en-US" sz="1000" b="1">
                <a:solidFill>
                  <a:srgbClr val="777777"/>
                </a:solidFill>
              </a:rPr>
              <a:t>.</a:t>
            </a:r>
            <a:r>
              <a:rPr lang="en-US" sz="1000" b="1">
                <a:solidFill>
                  <a:schemeClr val="dk1"/>
                </a:solidFill>
              </a:rPr>
              <a:t>SalesOrderDetail </a:t>
            </a:r>
            <a:r>
              <a:rPr lang="en-US" sz="1000" b="1">
                <a:solidFill>
                  <a:srgbClr val="0000AA"/>
                </a:solidFill>
              </a:rPr>
              <a:t>AS</a:t>
            </a:r>
            <a:r>
              <a:rPr lang="en-US" sz="1000" b="1">
                <a:solidFill>
                  <a:schemeClr val="dk1"/>
                </a:solidFill>
              </a:rPr>
              <a:t> od</a:t>
            </a:r>
            <a:endParaRPr sz="1000" b="1">
              <a:solidFill>
                <a:schemeClr val="dk1"/>
              </a:solidFill>
            </a:endParaRPr>
          </a:p>
          <a:p>
            <a:pPr marL="0" lvl="0" indent="0" algn="l" rtl="0">
              <a:lnSpc>
                <a:spcPct val="115000"/>
              </a:lnSpc>
              <a:spcBef>
                <a:spcPts val="0"/>
              </a:spcBef>
              <a:spcAft>
                <a:spcPts val="0"/>
              </a:spcAft>
              <a:buNone/>
            </a:pPr>
            <a:r>
              <a:rPr lang="en-US" sz="1000" b="1">
                <a:solidFill>
                  <a:srgbClr val="0000AA"/>
                </a:solidFill>
              </a:rPr>
              <a:t>INNER JOIN</a:t>
            </a:r>
            <a:r>
              <a:rPr lang="en-US" sz="1000" b="1">
                <a:solidFill>
                  <a:schemeClr val="dk1"/>
                </a:solidFill>
              </a:rPr>
              <a:t> Sales</a:t>
            </a:r>
            <a:r>
              <a:rPr lang="en-US" sz="1000" b="1">
                <a:solidFill>
                  <a:srgbClr val="777777"/>
                </a:solidFill>
              </a:rPr>
              <a:t>.</a:t>
            </a:r>
            <a:r>
              <a:rPr lang="en-US" sz="1000" b="1">
                <a:solidFill>
                  <a:schemeClr val="dk1"/>
                </a:solidFill>
              </a:rPr>
              <a:t>SpecialOffer </a:t>
            </a:r>
            <a:r>
              <a:rPr lang="en-US" sz="1000" b="1">
                <a:solidFill>
                  <a:srgbClr val="0000AA"/>
                </a:solidFill>
              </a:rPr>
              <a:t>AS</a:t>
            </a:r>
            <a:r>
              <a:rPr lang="en-US" sz="1000" b="1">
                <a:solidFill>
                  <a:schemeClr val="dk1"/>
                </a:solidFill>
              </a:rPr>
              <a:t> so </a:t>
            </a:r>
            <a:r>
              <a:rPr lang="en-US" sz="1000" b="1">
                <a:solidFill>
                  <a:srgbClr val="0000AA"/>
                </a:solidFill>
              </a:rPr>
              <a:t>ON</a:t>
            </a:r>
            <a:r>
              <a:rPr lang="en-US" sz="1000" b="1">
                <a:solidFill>
                  <a:schemeClr val="dk1"/>
                </a:solidFill>
              </a:rPr>
              <a:t> so</a:t>
            </a:r>
            <a:r>
              <a:rPr lang="en-US" sz="1000" b="1">
                <a:solidFill>
                  <a:srgbClr val="777777"/>
                </a:solidFill>
              </a:rPr>
              <a:t>.</a:t>
            </a:r>
            <a:r>
              <a:rPr lang="en-US" sz="1000" b="1">
                <a:solidFill>
                  <a:schemeClr val="dk1"/>
                </a:solidFill>
              </a:rPr>
              <a:t>SpecialOfferID </a:t>
            </a:r>
            <a:r>
              <a:rPr lang="en-US" sz="1000" b="1">
                <a:solidFill>
                  <a:srgbClr val="777777"/>
                </a:solidFill>
              </a:rPr>
              <a:t>=</a:t>
            </a:r>
            <a:r>
              <a:rPr lang="en-US" sz="1000" b="1">
                <a:solidFill>
                  <a:schemeClr val="dk1"/>
                </a:solidFill>
              </a:rPr>
              <a:t> od</a:t>
            </a:r>
            <a:r>
              <a:rPr lang="en-US" sz="1000" b="1">
                <a:solidFill>
                  <a:srgbClr val="777777"/>
                </a:solidFill>
              </a:rPr>
              <a:t>.</a:t>
            </a:r>
            <a:r>
              <a:rPr lang="en-US" sz="1000" b="1">
                <a:solidFill>
                  <a:schemeClr val="dk1"/>
                </a:solidFill>
              </a:rPr>
              <a:t>SpecialOfferID</a:t>
            </a:r>
            <a:endParaRPr sz="1000" b="1">
              <a:solidFill>
                <a:schemeClr val="dk1"/>
              </a:solidFill>
            </a:endParaRPr>
          </a:p>
          <a:p>
            <a:pPr marL="0" lvl="0" indent="0" algn="l" rtl="0">
              <a:lnSpc>
                <a:spcPct val="115000"/>
              </a:lnSpc>
              <a:spcBef>
                <a:spcPts val="0"/>
              </a:spcBef>
              <a:spcAft>
                <a:spcPts val="0"/>
              </a:spcAft>
              <a:buNone/>
            </a:pPr>
            <a:r>
              <a:rPr lang="en-US" sz="1000" b="1">
                <a:solidFill>
                  <a:srgbClr val="0000AA"/>
                </a:solidFill>
              </a:rPr>
              <a:t>WHERE</a:t>
            </a:r>
            <a:r>
              <a:rPr lang="en-US" sz="1000" b="1">
                <a:solidFill>
                  <a:schemeClr val="dk1"/>
                </a:solidFill>
              </a:rPr>
              <a:t> od</a:t>
            </a:r>
            <a:r>
              <a:rPr lang="en-US" sz="1000" b="1">
                <a:solidFill>
                  <a:srgbClr val="777777"/>
                </a:solidFill>
              </a:rPr>
              <a:t>.</a:t>
            </a:r>
            <a:r>
              <a:rPr lang="en-US" sz="1000" b="1">
                <a:solidFill>
                  <a:schemeClr val="dk1"/>
                </a:solidFill>
              </a:rPr>
              <a:t>UnitPriceDiscount </a:t>
            </a:r>
            <a:r>
              <a:rPr lang="en-US" sz="1000" b="1">
                <a:solidFill>
                  <a:srgbClr val="777777"/>
                </a:solidFill>
              </a:rPr>
              <a:t>=</a:t>
            </a:r>
            <a:r>
              <a:rPr lang="en-US" sz="1000" b="1">
                <a:solidFill>
                  <a:schemeClr val="dk1"/>
                </a:solidFill>
              </a:rPr>
              <a:t> 0.15</a:t>
            </a:r>
            <a:endParaRPr sz="1000" b="1">
              <a:solidFill>
                <a:schemeClr val="dk1"/>
              </a:solidFill>
            </a:endParaRPr>
          </a:p>
          <a:p>
            <a:pPr marL="0" lvl="0" indent="0" algn="l" rtl="0">
              <a:lnSpc>
                <a:spcPct val="115000"/>
              </a:lnSpc>
              <a:spcBef>
                <a:spcPts val="0"/>
              </a:spcBef>
              <a:spcAft>
                <a:spcPts val="0"/>
              </a:spcAft>
              <a:buNone/>
            </a:pPr>
            <a:r>
              <a:rPr lang="en-US" sz="1000" b="1">
                <a:solidFill>
                  <a:srgbClr val="0000AA"/>
                </a:solidFill>
              </a:rPr>
              <a:t>GROUP</a:t>
            </a:r>
            <a:r>
              <a:rPr lang="en-US" sz="1000" b="1">
                <a:solidFill>
                  <a:schemeClr val="dk1"/>
                </a:solidFill>
              </a:rPr>
              <a:t> </a:t>
            </a:r>
            <a:r>
              <a:rPr lang="en-US" sz="1000" b="1">
                <a:solidFill>
                  <a:srgbClr val="0000AA"/>
                </a:solidFill>
              </a:rPr>
              <a:t>BY</a:t>
            </a:r>
            <a:r>
              <a:rPr lang="en-US" sz="1000" b="1">
                <a:solidFill>
                  <a:schemeClr val="dk1"/>
                </a:solidFill>
              </a:rPr>
              <a:t> so</a:t>
            </a:r>
            <a:r>
              <a:rPr lang="en-US" sz="1000" b="1">
                <a:solidFill>
                  <a:srgbClr val="777777"/>
                </a:solidFill>
              </a:rPr>
              <a:t>.</a:t>
            </a:r>
            <a:r>
              <a:rPr lang="en-US" sz="1000" b="1">
                <a:solidFill>
                  <a:schemeClr val="dk1"/>
                </a:solidFill>
              </a:rPr>
              <a:t>SpecialOfferID</a:t>
            </a:r>
            <a:endParaRPr sz="1000" b="1">
              <a:solidFill>
                <a:schemeClr val="dk1"/>
              </a:solidFill>
            </a:endParaRPr>
          </a:p>
          <a:p>
            <a:pPr marL="0" lvl="0" indent="0" algn="l" rtl="0">
              <a:lnSpc>
                <a:spcPct val="115000"/>
              </a:lnSpc>
              <a:spcBef>
                <a:spcPts val="0"/>
              </a:spcBef>
              <a:spcAft>
                <a:spcPts val="0"/>
              </a:spcAft>
              <a:buNone/>
            </a:pPr>
            <a:r>
              <a:rPr lang="en-US" sz="1000" b="1">
                <a:solidFill>
                  <a:schemeClr val="dk1"/>
                </a:solidFill>
              </a:rPr>
              <a:t>	</a:t>
            </a:r>
            <a:r>
              <a:rPr lang="en-US" sz="1000" b="1">
                <a:solidFill>
                  <a:srgbClr val="777777"/>
                </a:solidFill>
              </a:rPr>
              <a:t>,</a:t>
            </a:r>
            <a:r>
              <a:rPr lang="en-US" sz="1000" b="1">
                <a:solidFill>
                  <a:schemeClr val="dk1"/>
                </a:solidFill>
              </a:rPr>
              <a:t>so</a:t>
            </a:r>
            <a:r>
              <a:rPr lang="en-US" sz="1000" b="1">
                <a:solidFill>
                  <a:srgbClr val="777777"/>
                </a:solidFill>
              </a:rPr>
              <a:t>.</a:t>
            </a:r>
            <a:r>
              <a:rPr lang="en-US" sz="1000" b="1">
                <a:solidFill>
                  <a:schemeClr val="dk1"/>
                </a:solidFill>
              </a:rPr>
              <a:t>[Description]</a:t>
            </a:r>
            <a:endParaRPr sz="1000" b="1">
              <a:solidFill>
                <a:schemeClr val="dk1"/>
              </a:solidFill>
            </a:endParaRPr>
          </a:p>
          <a:p>
            <a:pPr marL="0" lvl="0" indent="0" algn="l" rtl="0">
              <a:lnSpc>
                <a:spcPct val="115000"/>
              </a:lnSpc>
              <a:spcBef>
                <a:spcPts val="0"/>
              </a:spcBef>
              <a:spcAft>
                <a:spcPts val="0"/>
              </a:spcAft>
              <a:buNone/>
            </a:pPr>
            <a:r>
              <a:rPr lang="en-US" sz="1000" b="1">
                <a:solidFill>
                  <a:schemeClr val="dk1"/>
                </a:solidFill>
              </a:rPr>
              <a:t>	</a:t>
            </a:r>
            <a:r>
              <a:rPr lang="en-US" sz="1000" b="1">
                <a:solidFill>
                  <a:srgbClr val="777777"/>
                </a:solidFill>
              </a:rPr>
              <a:t>,</a:t>
            </a:r>
            <a:r>
              <a:rPr lang="en-US" sz="1000" b="1">
                <a:solidFill>
                  <a:schemeClr val="dk1"/>
                </a:solidFill>
              </a:rPr>
              <a:t>so</a:t>
            </a:r>
            <a:r>
              <a:rPr lang="en-US" sz="1000" b="1">
                <a:solidFill>
                  <a:srgbClr val="777777"/>
                </a:solidFill>
              </a:rPr>
              <a:t>.</a:t>
            </a:r>
            <a:r>
              <a:rPr lang="en-US" sz="1000" b="1">
                <a:solidFill>
                  <a:schemeClr val="dk1"/>
                </a:solidFill>
              </a:rPr>
              <a:t>DiscountPct</a:t>
            </a:r>
            <a:endParaRPr sz="10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1000" b="1">
                <a:solidFill>
                  <a:srgbClr val="0000AA"/>
                </a:solidFill>
              </a:rPr>
              <a:t>ORDER</a:t>
            </a:r>
            <a:r>
              <a:rPr lang="en-US" sz="1000" b="1">
                <a:solidFill>
                  <a:schemeClr val="dk1"/>
                </a:solidFill>
              </a:rPr>
              <a:t> </a:t>
            </a:r>
            <a:r>
              <a:rPr lang="en-US" sz="1000" b="1">
                <a:solidFill>
                  <a:srgbClr val="0000AA"/>
                </a:solidFill>
              </a:rPr>
              <a:t>BY</a:t>
            </a:r>
            <a:r>
              <a:rPr lang="en-US" sz="1000" b="1">
                <a:solidFill>
                  <a:schemeClr val="dk1"/>
                </a:solidFill>
              </a:rPr>
              <a:t> so</a:t>
            </a:r>
            <a:r>
              <a:rPr lang="en-US" sz="1000" b="1">
                <a:solidFill>
                  <a:srgbClr val="777777"/>
                </a:solidFill>
              </a:rPr>
              <a:t>.</a:t>
            </a:r>
            <a:r>
              <a:rPr lang="en-US" sz="1000" b="1">
                <a:solidFill>
                  <a:schemeClr val="dk1"/>
                </a:solidFill>
              </a:rPr>
              <a:t>SpecialOfferID</a:t>
            </a:r>
            <a:endParaRPr sz="1000" b="1">
              <a:solidFill>
                <a:schemeClr val="dk1"/>
              </a:solidFill>
            </a:endParaRPr>
          </a:p>
          <a:p>
            <a:pPr marL="0" lvl="0" indent="0" algn="l" rtl="0">
              <a:lnSpc>
                <a:spcPct val="115000"/>
              </a:lnSpc>
              <a:spcBef>
                <a:spcPts val="0"/>
              </a:spcBef>
              <a:spcAft>
                <a:spcPts val="0"/>
              </a:spcAft>
              <a:buNone/>
            </a:pPr>
            <a:endParaRPr sz="1000" b="1">
              <a:solidFill>
                <a:srgbClr val="0000AA"/>
              </a:solidFill>
              <a:highlight>
                <a:srgbClr val="EFEFEF"/>
              </a:highlight>
            </a:endParaRPr>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g7053b7dcd6_0_27"/>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400" b="1">
                <a:solidFill>
                  <a:srgbClr val="1D314E"/>
                </a:solidFill>
              </a:rPr>
              <a:t>Group Assessment - Fixed Problem </a:t>
            </a:r>
            <a:endParaRPr sz="2400" b="1">
              <a:solidFill>
                <a:srgbClr val="1D314E"/>
              </a:solidFill>
            </a:endParaRPr>
          </a:p>
        </p:txBody>
      </p:sp>
      <p:sp>
        <p:nvSpPr>
          <p:cNvPr id="674" name="Google Shape;674;g7053b7dcd6_0_27"/>
          <p:cNvSpPr txBox="1"/>
          <p:nvPr/>
        </p:nvSpPr>
        <p:spPr>
          <a:xfrm>
            <a:off x="365125" y="1051750"/>
            <a:ext cx="3975000" cy="5392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endParaRPr sz="1600">
              <a:solidFill>
                <a:schemeClr val="dk1"/>
              </a:solidFill>
            </a:endParaRPr>
          </a:p>
          <a:p>
            <a:pPr marL="0" lvl="0" indent="0" algn="l" rtl="0">
              <a:spcBef>
                <a:spcPts val="0"/>
              </a:spcBef>
              <a:spcAft>
                <a:spcPts val="0"/>
              </a:spcAft>
              <a:buSzPts val="1100"/>
              <a:buNone/>
            </a:pPr>
            <a:r>
              <a:rPr lang="en-US" sz="1600">
                <a:solidFill>
                  <a:schemeClr val="dk1"/>
                </a:solidFill>
              </a:rPr>
              <a:t>Group Member: Jerry Chacha</a:t>
            </a:r>
            <a:endParaRPr sz="1600">
              <a:solidFill>
                <a:schemeClr val="dk1"/>
              </a:solidFill>
            </a:endParaRPr>
          </a:p>
          <a:p>
            <a:pPr marL="0" lvl="0" indent="0" algn="l" rtl="0">
              <a:spcBef>
                <a:spcPts val="0"/>
              </a:spcBef>
              <a:spcAft>
                <a:spcPts val="0"/>
              </a:spcAft>
              <a:buSzPts val="1100"/>
              <a:buNone/>
            </a:pPr>
            <a:r>
              <a:rPr lang="en-US" sz="1600">
                <a:solidFill>
                  <a:schemeClr val="dk1"/>
                </a:solidFill>
              </a:rPr>
              <a:t>Problem Type:Medium  </a:t>
            </a:r>
            <a:endParaRPr sz="1600">
              <a:solidFill>
                <a:schemeClr val="dk1"/>
              </a:solidFill>
            </a:endParaRPr>
          </a:p>
          <a:p>
            <a:pPr marL="0" lvl="0" indent="0" algn="l" rtl="0">
              <a:spcBef>
                <a:spcPts val="0"/>
              </a:spcBef>
              <a:spcAft>
                <a:spcPts val="0"/>
              </a:spcAft>
              <a:buSzPts val="1100"/>
              <a:buNone/>
            </a:pPr>
            <a:r>
              <a:rPr lang="en-US" sz="1600">
                <a:solidFill>
                  <a:schemeClr val="dk1"/>
                </a:solidFill>
              </a:rPr>
              <a:t>Worst Problem #2</a:t>
            </a:r>
            <a:endParaRPr sz="1600">
              <a:solidFill>
                <a:schemeClr val="dk1"/>
              </a:solidFill>
            </a:endParaRPr>
          </a:p>
          <a:p>
            <a:pPr marL="0" lvl="0" indent="0" algn="l" rtl="0">
              <a:spcBef>
                <a:spcPts val="0"/>
              </a:spcBef>
              <a:spcAft>
                <a:spcPts val="0"/>
              </a:spcAft>
              <a:buSzPts val="1100"/>
              <a:buNone/>
            </a:pPr>
            <a:endParaRPr sz="1600">
              <a:solidFill>
                <a:schemeClr val="dk1"/>
              </a:solidFill>
            </a:endParaRPr>
          </a:p>
          <a:p>
            <a:pPr marL="0" lvl="0" indent="0" algn="l" rtl="0">
              <a:spcBef>
                <a:spcPts val="0"/>
              </a:spcBef>
              <a:spcAft>
                <a:spcPts val="0"/>
              </a:spcAft>
              <a:buSzPts val="1100"/>
              <a:buNone/>
            </a:pPr>
            <a:r>
              <a:rPr lang="en-US" sz="1600">
                <a:solidFill>
                  <a:schemeClr val="dk1"/>
                </a:solidFill>
              </a:rPr>
              <a:t>Problem 10: How many orders offered a 15% Discount and what was the name of the discount given?</a:t>
            </a:r>
            <a:endParaRPr sz="1600">
              <a:solidFill>
                <a:schemeClr val="dk1"/>
              </a:solidFill>
            </a:endParaRPr>
          </a:p>
          <a:p>
            <a:pPr marL="0" lvl="0" indent="0" algn="l" rtl="0">
              <a:spcBef>
                <a:spcPts val="0"/>
              </a:spcBef>
              <a:spcAft>
                <a:spcPts val="0"/>
              </a:spcAft>
              <a:buSzPts val="1100"/>
              <a:buNone/>
            </a:pPr>
            <a:endParaRPr sz="1600">
              <a:solidFill>
                <a:schemeClr val="dk1"/>
              </a:solidFill>
            </a:endParaRPr>
          </a:p>
          <a:p>
            <a:pPr marL="0" lvl="0" indent="0" algn="l" rtl="0">
              <a:spcBef>
                <a:spcPts val="0"/>
              </a:spcBef>
              <a:spcAft>
                <a:spcPts val="0"/>
              </a:spcAft>
              <a:buSzPts val="1100"/>
              <a:buNone/>
            </a:pPr>
            <a:r>
              <a:rPr lang="en-US" sz="1600">
                <a:solidFill>
                  <a:schemeClr val="dk1"/>
                </a:solidFill>
              </a:rPr>
              <a:t>What did we change to fix this query?</a:t>
            </a: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We added a column to count amount spent from Customers using this 15% , rounded the sum orders to the nearest hundredth, and it displays the duration of promotion</a:t>
            </a:r>
            <a:endParaRPr sz="1600">
              <a:solidFill>
                <a:schemeClr val="dk1"/>
              </a:solidFill>
            </a:endParaRPr>
          </a:p>
          <a:p>
            <a:pPr marL="0" lvl="0" indent="0" algn="l" rtl="0">
              <a:spcBef>
                <a:spcPts val="0"/>
              </a:spcBef>
              <a:spcAft>
                <a:spcPts val="0"/>
              </a:spcAft>
              <a:buNone/>
            </a:pPr>
            <a:r>
              <a:rPr lang="en-US" sz="1600">
                <a:solidFill>
                  <a:schemeClr val="dk1"/>
                </a:solidFill>
              </a:rPr>
              <a:t>How did this improve my query?</a:t>
            </a: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The output gives a better understanding on which customers used the discount and how much they spent using this discount.</a:t>
            </a: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A descending order helps to see the which customers spent more to the least spenders.</a:t>
            </a:r>
            <a:endParaRPr sz="16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675" name="Google Shape;675;g7053b7dcd6_0_27"/>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a:t>
            </a:r>
            <a:r>
              <a:rPr lang="en-US" sz="900" b="1">
                <a:solidFill>
                  <a:srgbClr val="0000AA"/>
                </a:solidFill>
              </a:rPr>
              <a:t>USE</a:t>
            </a:r>
            <a:r>
              <a:rPr lang="en-US" sz="900" b="1">
                <a:solidFill>
                  <a:schemeClr val="dk1"/>
                </a:solidFill>
              </a:rPr>
              <a:t> AdventureWorks2014</a:t>
            </a:r>
            <a:endParaRPr sz="900" b="1">
              <a:solidFill>
                <a:schemeClr val="dk1"/>
              </a:solidFill>
            </a:endParaRPr>
          </a:p>
          <a:p>
            <a:pPr marL="0" lvl="0" indent="0" algn="l" rtl="0">
              <a:spcBef>
                <a:spcPts val="0"/>
              </a:spcBef>
              <a:spcAft>
                <a:spcPts val="0"/>
              </a:spcAft>
              <a:buNone/>
            </a:pPr>
            <a:endParaRPr sz="900" b="1">
              <a:solidFill>
                <a:schemeClr val="dk1"/>
              </a:solidFill>
            </a:endParaRPr>
          </a:p>
          <a:p>
            <a:pPr marL="0" lvl="0" indent="0" algn="l" rtl="0">
              <a:spcBef>
                <a:spcPts val="0"/>
              </a:spcBef>
              <a:spcAft>
                <a:spcPts val="0"/>
              </a:spcAft>
              <a:buNone/>
            </a:pPr>
            <a:r>
              <a:rPr lang="en-US" sz="900" b="1">
                <a:solidFill>
                  <a:srgbClr val="0000AA"/>
                </a:solidFill>
              </a:rPr>
              <a:t>SELECT</a:t>
            </a:r>
            <a:r>
              <a:rPr lang="en-US" sz="900" b="1">
                <a:solidFill>
                  <a:schemeClr val="dk1"/>
                </a:solidFill>
              </a:rPr>
              <a:t> so</a:t>
            </a:r>
            <a:r>
              <a:rPr lang="en-US" sz="900" b="1">
                <a:solidFill>
                  <a:srgbClr val="777777"/>
                </a:solidFill>
              </a:rPr>
              <a:t>.</a:t>
            </a:r>
            <a:r>
              <a:rPr lang="en-US" sz="900" b="1">
                <a:solidFill>
                  <a:schemeClr val="dk1"/>
                </a:solidFill>
              </a:rPr>
              <a:t>SpecialOfferID</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so</a:t>
            </a:r>
            <a:r>
              <a:rPr lang="en-US" sz="900" b="1">
                <a:solidFill>
                  <a:srgbClr val="777777"/>
                </a:solidFill>
              </a:rPr>
              <a:t>.</a:t>
            </a:r>
            <a:r>
              <a:rPr lang="en-US" sz="900" b="1">
                <a:solidFill>
                  <a:schemeClr val="dk1"/>
                </a:solidFill>
              </a:rPr>
              <a:t>[Description]</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rgbClr val="AA00AA"/>
                </a:solidFill>
              </a:rPr>
              <a:t>COUNT</a:t>
            </a:r>
            <a:r>
              <a:rPr lang="en-US" sz="900" b="1">
                <a:solidFill>
                  <a:srgbClr val="777777"/>
                </a:solidFill>
              </a:rPr>
              <a:t>(</a:t>
            </a:r>
            <a:r>
              <a:rPr lang="en-US" sz="900" b="1">
                <a:solidFill>
                  <a:schemeClr val="dk1"/>
                </a:solidFill>
              </a:rPr>
              <a:t>od</a:t>
            </a:r>
            <a:r>
              <a:rPr lang="en-US" sz="900" b="1">
                <a:solidFill>
                  <a:srgbClr val="777777"/>
                </a:solidFill>
              </a:rPr>
              <a:t>.</a:t>
            </a:r>
            <a:r>
              <a:rPr lang="en-US" sz="900" b="1">
                <a:solidFill>
                  <a:schemeClr val="dk1"/>
                </a:solidFill>
              </a:rPr>
              <a:t>SalesOrderDetailID</a:t>
            </a:r>
            <a:r>
              <a:rPr lang="en-US" sz="900" b="1">
                <a:solidFill>
                  <a:srgbClr val="777777"/>
                </a:solidFill>
              </a:rPr>
              <a:t>)</a:t>
            </a:r>
            <a:r>
              <a:rPr lang="en-US" sz="900" b="1">
                <a:solidFill>
                  <a:schemeClr val="dk1"/>
                </a:solidFill>
              </a:rPr>
              <a:t> </a:t>
            </a:r>
            <a:r>
              <a:rPr lang="en-US" sz="900" b="1">
                <a:solidFill>
                  <a:srgbClr val="0000AA"/>
                </a:solidFill>
              </a:rPr>
              <a:t>AS</a:t>
            </a:r>
            <a:r>
              <a:rPr lang="en-US" sz="900" b="1">
                <a:solidFill>
                  <a:schemeClr val="dk1"/>
                </a:solidFill>
              </a:rPr>
              <a:t> TotalAmountOfOrders</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so</a:t>
            </a:r>
            <a:r>
              <a:rPr lang="en-US" sz="900" b="1">
                <a:solidFill>
                  <a:srgbClr val="777777"/>
                </a:solidFill>
              </a:rPr>
              <a:t>.</a:t>
            </a:r>
            <a:r>
              <a:rPr lang="en-US" sz="900" b="1">
                <a:solidFill>
                  <a:schemeClr val="dk1"/>
                </a:solidFill>
              </a:rPr>
              <a:t>DiscountPct </a:t>
            </a:r>
            <a:r>
              <a:rPr lang="en-US" sz="900" b="1">
                <a:solidFill>
                  <a:srgbClr val="777777"/>
                </a:solidFill>
              </a:rPr>
              <a:t>*</a:t>
            </a:r>
            <a:r>
              <a:rPr lang="en-US" sz="900" b="1">
                <a:solidFill>
                  <a:schemeClr val="dk1"/>
                </a:solidFill>
              </a:rPr>
              <a:t> 100 </a:t>
            </a:r>
            <a:r>
              <a:rPr lang="en-US" sz="900" b="1">
                <a:solidFill>
                  <a:srgbClr val="0000AA"/>
                </a:solidFill>
              </a:rPr>
              <a:t>AS</a:t>
            </a:r>
            <a:r>
              <a:rPr lang="en-US" sz="900" b="1">
                <a:solidFill>
                  <a:schemeClr val="dk1"/>
                </a:solidFill>
              </a:rPr>
              <a:t> Discount</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oh</a:t>
            </a:r>
            <a:r>
              <a:rPr lang="en-US" sz="900" b="1">
                <a:solidFill>
                  <a:srgbClr val="777777"/>
                </a:solidFill>
              </a:rPr>
              <a:t>.</a:t>
            </a:r>
            <a:r>
              <a:rPr lang="en-US" sz="900" b="1">
                <a:solidFill>
                  <a:schemeClr val="dk1"/>
                </a:solidFill>
              </a:rPr>
              <a:t>CustomerID</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rgbClr val="AA00AA"/>
                </a:solidFill>
              </a:rPr>
              <a:t>SUM</a:t>
            </a:r>
            <a:r>
              <a:rPr lang="en-US" sz="900" b="1">
                <a:solidFill>
                  <a:srgbClr val="777777"/>
                </a:solidFill>
              </a:rPr>
              <a:t>(</a:t>
            </a:r>
            <a:r>
              <a:rPr lang="en-US" sz="900" b="1">
                <a:solidFill>
                  <a:schemeClr val="dk1"/>
                </a:solidFill>
              </a:rPr>
              <a:t>od</a:t>
            </a:r>
            <a:r>
              <a:rPr lang="en-US" sz="900" b="1">
                <a:solidFill>
                  <a:srgbClr val="777777"/>
                </a:solidFill>
              </a:rPr>
              <a:t>.</a:t>
            </a:r>
            <a:r>
              <a:rPr lang="en-US" sz="900" b="1">
                <a:solidFill>
                  <a:schemeClr val="dk1"/>
                </a:solidFill>
              </a:rPr>
              <a:t>LineTotal</a:t>
            </a:r>
            <a:r>
              <a:rPr lang="en-US" sz="900" b="1">
                <a:solidFill>
                  <a:srgbClr val="777777"/>
                </a:solidFill>
              </a:rPr>
              <a:t>)</a:t>
            </a:r>
            <a:r>
              <a:rPr lang="en-US" sz="900" b="1">
                <a:solidFill>
                  <a:schemeClr val="dk1"/>
                </a:solidFill>
              </a:rPr>
              <a:t> </a:t>
            </a:r>
            <a:r>
              <a:rPr lang="en-US" sz="900" b="1">
                <a:solidFill>
                  <a:srgbClr val="0000AA"/>
                </a:solidFill>
              </a:rPr>
              <a:t>AS</a:t>
            </a:r>
            <a:r>
              <a:rPr lang="en-US" sz="900" b="1">
                <a:solidFill>
                  <a:schemeClr val="dk1"/>
                </a:solidFill>
              </a:rPr>
              <a:t> [Total Amount Spent]</a:t>
            </a:r>
            <a:endParaRPr sz="900" b="1">
              <a:solidFill>
                <a:schemeClr val="dk1"/>
              </a:solidFill>
            </a:endParaRPr>
          </a:p>
          <a:p>
            <a:pPr marL="0" lvl="0" indent="0" algn="l" rtl="0">
              <a:spcBef>
                <a:spcPts val="0"/>
              </a:spcBef>
              <a:spcAft>
                <a:spcPts val="0"/>
              </a:spcAft>
              <a:buNone/>
            </a:pPr>
            <a:r>
              <a:rPr lang="en-US" sz="900" b="1">
                <a:solidFill>
                  <a:srgbClr val="0000AA"/>
                </a:solidFill>
              </a:rPr>
              <a:t>FROM</a:t>
            </a:r>
            <a:r>
              <a:rPr lang="en-US" sz="900" b="1">
                <a:solidFill>
                  <a:schemeClr val="dk1"/>
                </a:solidFill>
              </a:rPr>
              <a:t> Sales</a:t>
            </a:r>
            <a:r>
              <a:rPr lang="en-US" sz="900" b="1">
                <a:solidFill>
                  <a:srgbClr val="777777"/>
                </a:solidFill>
              </a:rPr>
              <a:t>.</a:t>
            </a:r>
            <a:r>
              <a:rPr lang="en-US" sz="900" b="1">
                <a:solidFill>
                  <a:schemeClr val="dk1"/>
                </a:solidFill>
              </a:rPr>
              <a:t>SalesOrderDetail </a:t>
            </a:r>
            <a:r>
              <a:rPr lang="en-US" sz="900" b="1">
                <a:solidFill>
                  <a:srgbClr val="0000AA"/>
                </a:solidFill>
              </a:rPr>
              <a:t>AS</a:t>
            </a:r>
            <a:r>
              <a:rPr lang="en-US" sz="900" b="1">
                <a:solidFill>
                  <a:schemeClr val="dk1"/>
                </a:solidFill>
              </a:rPr>
              <a:t> od</a:t>
            </a:r>
            <a:endParaRPr sz="900" b="1">
              <a:solidFill>
                <a:schemeClr val="dk1"/>
              </a:solidFill>
            </a:endParaRPr>
          </a:p>
          <a:p>
            <a:pPr marL="0" lvl="0" indent="0" algn="l" rtl="0">
              <a:spcBef>
                <a:spcPts val="0"/>
              </a:spcBef>
              <a:spcAft>
                <a:spcPts val="0"/>
              </a:spcAft>
              <a:buNone/>
            </a:pPr>
            <a:r>
              <a:rPr lang="en-US" sz="900" b="1">
                <a:solidFill>
                  <a:srgbClr val="0000AA"/>
                </a:solidFill>
              </a:rPr>
              <a:t>INNER JOIN</a:t>
            </a:r>
            <a:r>
              <a:rPr lang="en-US" sz="900" b="1">
                <a:solidFill>
                  <a:schemeClr val="dk1"/>
                </a:solidFill>
              </a:rPr>
              <a:t> Sales</a:t>
            </a:r>
            <a:r>
              <a:rPr lang="en-US" sz="900" b="1">
                <a:solidFill>
                  <a:srgbClr val="777777"/>
                </a:solidFill>
              </a:rPr>
              <a:t>.</a:t>
            </a:r>
            <a:r>
              <a:rPr lang="en-US" sz="900" b="1">
                <a:solidFill>
                  <a:schemeClr val="dk1"/>
                </a:solidFill>
              </a:rPr>
              <a:t>SpecialOffer </a:t>
            </a:r>
            <a:r>
              <a:rPr lang="en-US" sz="900" b="1">
                <a:solidFill>
                  <a:srgbClr val="0000AA"/>
                </a:solidFill>
              </a:rPr>
              <a:t>AS</a:t>
            </a:r>
            <a:r>
              <a:rPr lang="en-US" sz="900" b="1">
                <a:solidFill>
                  <a:schemeClr val="dk1"/>
                </a:solidFill>
              </a:rPr>
              <a:t> so </a:t>
            </a:r>
            <a:r>
              <a:rPr lang="en-US" sz="900" b="1">
                <a:solidFill>
                  <a:srgbClr val="0000AA"/>
                </a:solidFill>
              </a:rPr>
              <a:t>ON</a:t>
            </a:r>
            <a:r>
              <a:rPr lang="en-US" sz="900" b="1">
                <a:solidFill>
                  <a:schemeClr val="dk1"/>
                </a:solidFill>
              </a:rPr>
              <a:t> so</a:t>
            </a:r>
            <a:r>
              <a:rPr lang="en-US" sz="900" b="1">
                <a:solidFill>
                  <a:srgbClr val="777777"/>
                </a:solidFill>
              </a:rPr>
              <a:t>.</a:t>
            </a:r>
            <a:r>
              <a:rPr lang="en-US" sz="900" b="1">
                <a:solidFill>
                  <a:schemeClr val="dk1"/>
                </a:solidFill>
              </a:rPr>
              <a:t>SpecialOfferID </a:t>
            </a:r>
            <a:r>
              <a:rPr lang="en-US" sz="900" b="1">
                <a:solidFill>
                  <a:srgbClr val="777777"/>
                </a:solidFill>
              </a:rPr>
              <a:t>=</a:t>
            </a:r>
            <a:r>
              <a:rPr lang="en-US" sz="900" b="1">
                <a:solidFill>
                  <a:schemeClr val="dk1"/>
                </a:solidFill>
              </a:rPr>
              <a:t> od</a:t>
            </a:r>
            <a:r>
              <a:rPr lang="en-US" sz="900" b="1">
                <a:solidFill>
                  <a:srgbClr val="777777"/>
                </a:solidFill>
              </a:rPr>
              <a:t>.</a:t>
            </a:r>
            <a:r>
              <a:rPr lang="en-US" sz="900" b="1">
                <a:solidFill>
                  <a:schemeClr val="dk1"/>
                </a:solidFill>
              </a:rPr>
              <a:t>SpecialOfferID</a:t>
            </a:r>
            <a:endParaRPr sz="900" b="1">
              <a:solidFill>
                <a:schemeClr val="dk1"/>
              </a:solidFill>
            </a:endParaRPr>
          </a:p>
          <a:p>
            <a:pPr marL="0" lvl="0" indent="0" algn="l" rtl="0">
              <a:spcBef>
                <a:spcPts val="0"/>
              </a:spcBef>
              <a:spcAft>
                <a:spcPts val="0"/>
              </a:spcAft>
              <a:buNone/>
            </a:pPr>
            <a:r>
              <a:rPr lang="en-US" sz="900" b="1">
                <a:solidFill>
                  <a:srgbClr val="0000AA"/>
                </a:solidFill>
              </a:rPr>
              <a:t>INNER JOIN</a:t>
            </a:r>
            <a:r>
              <a:rPr lang="en-US" sz="900" b="1">
                <a:solidFill>
                  <a:schemeClr val="dk1"/>
                </a:solidFill>
              </a:rPr>
              <a:t> Sales</a:t>
            </a:r>
            <a:r>
              <a:rPr lang="en-US" sz="900" b="1">
                <a:solidFill>
                  <a:srgbClr val="777777"/>
                </a:solidFill>
              </a:rPr>
              <a:t>.</a:t>
            </a:r>
            <a:r>
              <a:rPr lang="en-US" sz="900" b="1">
                <a:solidFill>
                  <a:schemeClr val="dk1"/>
                </a:solidFill>
              </a:rPr>
              <a:t>SalesOrderHeader </a:t>
            </a:r>
            <a:r>
              <a:rPr lang="en-US" sz="900" b="1">
                <a:solidFill>
                  <a:srgbClr val="0000AA"/>
                </a:solidFill>
              </a:rPr>
              <a:t>AS</a:t>
            </a:r>
            <a:r>
              <a:rPr lang="en-US" sz="900" b="1">
                <a:solidFill>
                  <a:schemeClr val="dk1"/>
                </a:solidFill>
              </a:rPr>
              <a:t> oh </a:t>
            </a:r>
            <a:r>
              <a:rPr lang="en-US" sz="900" b="1">
                <a:solidFill>
                  <a:srgbClr val="0000AA"/>
                </a:solidFill>
              </a:rPr>
              <a:t>ON</a:t>
            </a:r>
            <a:r>
              <a:rPr lang="en-US" sz="900" b="1">
                <a:solidFill>
                  <a:schemeClr val="dk1"/>
                </a:solidFill>
              </a:rPr>
              <a:t> od</a:t>
            </a:r>
            <a:r>
              <a:rPr lang="en-US" sz="900" b="1">
                <a:solidFill>
                  <a:srgbClr val="777777"/>
                </a:solidFill>
              </a:rPr>
              <a:t>.</a:t>
            </a:r>
            <a:r>
              <a:rPr lang="en-US" sz="900" b="1">
                <a:solidFill>
                  <a:schemeClr val="dk1"/>
                </a:solidFill>
              </a:rPr>
              <a:t>SalesOrderID </a:t>
            </a:r>
            <a:r>
              <a:rPr lang="en-US" sz="900" b="1">
                <a:solidFill>
                  <a:srgbClr val="777777"/>
                </a:solidFill>
              </a:rPr>
              <a:t>=</a:t>
            </a:r>
            <a:r>
              <a:rPr lang="en-US" sz="900" b="1">
                <a:solidFill>
                  <a:schemeClr val="dk1"/>
                </a:solidFill>
              </a:rPr>
              <a:t> oh</a:t>
            </a:r>
            <a:r>
              <a:rPr lang="en-US" sz="900" b="1">
                <a:solidFill>
                  <a:srgbClr val="777777"/>
                </a:solidFill>
              </a:rPr>
              <a:t>.</a:t>
            </a:r>
            <a:r>
              <a:rPr lang="en-US" sz="900" b="1">
                <a:solidFill>
                  <a:schemeClr val="dk1"/>
                </a:solidFill>
              </a:rPr>
              <a:t>SalesOrderID</a:t>
            </a:r>
            <a:endParaRPr sz="900" b="1">
              <a:solidFill>
                <a:schemeClr val="dk1"/>
              </a:solidFill>
            </a:endParaRPr>
          </a:p>
          <a:p>
            <a:pPr marL="0" lvl="0" indent="0" algn="l" rtl="0">
              <a:spcBef>
                <a:spcPts val="0"/>
              </a:spcBef>
              <a:spcAft>
                <a:spcPts val="0"/>
              </a:spcAft>
              <a:buNone/>
            </a:pPr>
            <a:r>
              <a:rPr lang="en-US" sz="900" b="1">
                <a:solidFill>
                  <a:srgbClr val="0000AA"/>
                </a:solidFill>
              </a:rPr>
              <a:t>WHERE</a:t>
            </a:r>
            <a:r>
              <a:rPr lang="en-US" sz="900" b="1">
                <a:solidFill>
                  <a:schemeClr val="dk1"/>
                </a:solidFill>
              </a:rPr>
              <a:t> od</a:t>
            </a:r>
            <a:r>
              <a:rPr lang="en-US" sz="900" b="1">
                <a:solidFill>
                  <a:srgbClr val="777777"/>
                </a:solidFill>
              </a:rPr>
              <a:t>.</a:t>
            </a:r>
            <a:r>
              <a:rPr lang="en-US" sz="900" b="1">
                <a:solidFill>
                  <a:schemeClr val="dk1"/>
                </a:solidFill>
              </a:rPr>
              <a:t>UnitPriceDiscount </a:t>
            </a:r>
            <a:r>
              <a:rPr lang="en-US" sz="900" b="1">
                <a:solidFill>
                  <a:srgbClr val="777777"/>
                </a:solidFill>
              </a:rPr>
              <a:t>=</a:t>
            </a:r>
            <a:r>
              <a:rPr lang="en-US" sz="900" b="1">
                <a:solidFill>
                  <a:schemeClr val="dk1"/>
                </a:solidFill>
              </a:rPr>
              <a:t> 0.15</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0000AA"/>
                </a:solidFill>
              </a:rPr>
              <a:t>AND</a:t>
            </a:r>
            <a:r>
              <a:rPr lang="en-US" sz="900" b="1">
                <a:solidFill>
                  <a:schemeClr val="dk1"/>
                </a:solidFill>
              </a:rPr>
              <a:t> oh</a:t>
            </a:r>
            <a:r>
              <a:rPr lang="en-US" sz="900" b="1">
                <a:solidFill>
                  <a:srgbClr val="777777"/>
                </a:solidFill>
              </a:rPr>
              <a:t>.</a:t>
            </a:r>
            <a:r>
              <a:rPr lang="en-US" sz="900" b="1">
                <a:solidFill>
                  <a:schemeClr val="dk1"/>
                </a:solidFill>
              </a:rPr>
              <a:t>OrderDate </a:t>
            </a:r>
            <a:r>
              <a:rPr lang="en-US" sz="900" b="1">
                <a:solidFill>
                  <a:srgbClr val="0000AA"/>
                </a:solidFill>
              </a:rPr>
              <a:t>BETWEEN</a:t>
            </a:r>
            <a:r>
              <a:rPr lang="en-US" sz="900" b="1">
                <a:solidFill>
                  <a:schemeClr val="dk1"/>
                </a:solidFill>
              </a:rPr>
              <a:t> </a:t>
            </a:r>
            <a:r>
              <a:rPr lang="en-US" sz="900" b="1">
                <a:solidFill>
                  <a:srgbClr val="AA0000"/>
                </a:solidFill>
              </a:rPr>
              <a:t>'20130601'</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0000AA"/>
                </a:solidFill>
              </a:rPr>
              <a:t>AND</a:t>
            </a:r>
            <a:r>
              <a:rPr lang="en-US" sz="900" b="1">
                <a:solidFill>
                  <a:schemeClr val="dk1"/>
                </a:solidFill>
              </a:rPr>
              <a:t> </a:t>
            </a:r>
            <a:r>
              <a:rPr lang="en-US" sz="900" b="1">
                <a:solidFill>
                  <a:srgbClr val="AA0000"/>
                </a:solidFill>
              </a:rPr>
              <a:t>'20130630'</a:t>
            </a:r>
            <a:endParaRPr sz="900" b="1">
              <a:solidFill>
                <a:schemeClr val="dk1"/>
              </a:solidFill>
            </a:endParaRPr>
          </a:p>
          <a:p>
            <a:pPr marL="0" lvl="0" indent="0" algn="l" rtl="0">
              <a:spcBef>
                <a:spcPts val="0"/>
              </a:spcBef>
              <a:spcAft>
                <a:spcPts val="0"/>
              </a:spcAft>
              <a:buNone/>
            </a:pPr>
            <a:r>
              <a:rPr lang="en-US" sz="900" b="1">
                <a:solidFill>
                  <a:srgbClr val="0000AA"/>
                </a:solidFill>
              </a:rPr>
              <a:t>GROUP</a:t>
            </a:r>
            <a:r>
              <a:rPr lang="en-US" sz="900" b="1">
                <a:solidFill>
                  <a:schemeClr val="dk1"/>
                </a:solidFill>
              </a:rPr>
              <a:t> </a:t>
            </a:r>
            <a:r>
              <a:rPr lang="en-US" sz="900" b="1">
                <a:solidFill>
                  <a:srgbClr val="0000AA"/>
                </a:solidFill>
              </a:rPr>
              <a:t>BY</a:t>
            </a:r>
            <a:r>
              <a:rPr lang="en-US" sz="900" b="1">
                <a:solidFill>
                  <a:schemeClr val="dk1"/>
                </a:solidFill>
              </a:rPr>
              <a:t> so</a:t>
            </a:r>
            <a:r>
              <a:rPr lang="en-US" sz="900" b="1">
                <a:solidFill>
                  <a:srgbClr val="777777"/>
                </a:solidFill>
              </a:rPr>
              <a:t>.</a:t>
            </a:r>
            <a:r>
              <a:rPr lang="en-US" sz="900" b="1">
                <a:solidFill>
                  <a:schemeClr val="dk1"/>
                </a:solidFill>
              </a:rPr>
              <a:t>SpecialOfferID</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so</a:t>
            </a:r>
            <a:r>
              <a:rPr lang="en-US" sz="900" b="1">
                <a:solidFill>
                  <a:srgbClr val="777777"/>
                </a:solidFill>
              </a:rPr>
              <a:t>.</a:t>
            </a:r>
            <a:r>
              <a:rPr lang="en-US" sz="900" b="1">
                <a:solidFill>
                  <a:schemeClr val="dk1"/>
                </a:solidFill>
              </a:rPr>
              <a:t>[Description]</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so</a:t>
            </a:r>
            <a:r>
              <a:rPr lang="en-US" sz="900" b="1">
                <a:solidFill>
                  <a:srgbClr val="777777"/>
                </a:solidFill>
              </a:rPr>
              <a:t>.</a:t>
            </a:r>
            <a:r>
              <a:rPr lang="en-US" sz="900" b="1">
                <a:solidFill>
                  <a:schemeClr val="dk1"/>
                </a:solidFill>
              </a:rPr>
              <a:t>DiscountPct</a:t>
            </a:r>
            <a:endParaRPr sz="900" b="1">
              <a:solidFill>
                <a:schemeClr val="dk1"/>
              </a:solidFill>
            </a:endParaRPr>
          </a:p>
          <a:p>
            <a:pPr marL="0" lvl="0" indent="0" algn="l" rtl="0">
              <a:spcBef>
                <a:spcPts val="0"/>
              </a:spcBef>
              <a:spcAft>
                <a:spcPts val="0"/>
              </a:spcAft>
              <a:buNone/>
            </a:pPr>
            <a:r>
              <a:rPr lang="en-US" sz="900" b="1">
                <a:solidFill>
                  <a:schemeClr val="dk1"/>
                </a:solidFill>
              </a:rPr>
              <a:t>	</a:t>
            </a:r>
            <a:r>
              <a:rPr lang="en-US" sz="900" b="1">
                <a:solidFill>
                  <a:srgbClr val="777777"/>
                </a:solidFill>
              </a:rPr>
              <a:t>,</a:t>
            </a:r>
            <a:r>
              <a:rPr lang="en-US" sz="900" b="1">
                <a:solidFill>
                  <a:schemeClr val="dk1"/>
                </a:solidFill>
              </a:rPr>
              <a:t>oh</a:t>
            </a:r>
            <a:r>
              <a:rPr lang="en-US" sz="900" b="1">
                <a:solidFill>
                  <a:srgbClr val="777777"/>
                </a:solidFill>
              </a:rPr>
              <a:t>.</a:t>
            </a:r>
            <a:r>
              <a:rPr lang="en-US" sz="900" b="1">
                <a:solidFill>
                  <a:schemeClr val="dk1"/>
                </a:solidFill>
              </a:rPr>
              <a:t>CustomerID</a:t>
            </a:r>
            <a:endParaRPr sz="900" b="1">
              <a:solidFill>
                <a:schemeClr val="dk1"/>
              </a:solidFill>
            </a:endParaRPr>
          </a:p>
          <a:p>
            <a:pPr marL="0" lvl="0" indent="0" algn="l" rtl="0">
              <a:spcBef>
                <a:spcPts val="0"/>
              </a:spcBef>
              <a:spcAft>
                <a:spcPts val="0"/>
              </a:spcAft>
              <a:buNone/>
            </a:pPr>
            <a:r>
              <a:rPr lang="en-US" sz="900" b="1">
                <a:solidFill>
                  <a:srgbClr val="0000AA"/>
                </a:solidFill>
              </a:rPr>
              <a:t>ORDER</a:t>
            </a:r>
            <a:r>
              <a:rPr lang="en-US" sz="900" b="1">
                <a:solidFill>
                  <a:schemeClr val="dk1"/>
                </a:solidFill>
              </a:rPr>
              <a:t> </a:t>
            </a:r>
            <a:r>
              <a:rPr lang="en-US" sz="900" b="1">
                <a:solidFill>
                  <a:srgbClr val="0000AA"/>
                </a:solidFill>
              </a:rPr>
              <a:t>BY</a:t>
            </a:r>
            <a:r>
              <a:rPr lang="en-US" sz="900" b="1">
                <a:solidFill>
                  <a:schemeClr val="dk1"/>
                </a:solidFill>
              </a:rPr>
              <a:t> </a:t>
            </a:r>
            <a:r>
              <a:rPr lang="en-US" sz="900" b="1">
                <a:solidFill>
                  <a:srgbClr val="AA00AA"/>
                </a:solidFill>
              </a:rPr>
              <a:t>SUM</a:t>
            </a:r>
            <a:r>
              <a:rPr lang="en-US" sz="900" b="1">
                <a:solidFill>
                  <a:srgbClr val="777777"/>
                </a:solidFill>
              </a:rPr>
              <a:t>(</a:t>
            </a:r>
            <a:r>
              <a:rPr lang="en-US" sz="900" b="1">
                <a:solidFill>
                  <a:schemeClr val="dk1"/>
                </a:solidFill>
              </a:rPr>
              <a:t>od</a:t>
            </a:r>
            <a:r>
              <a:rPr lang="en-US" sz="900" b="1">
                <a:solidFill>
                  <a:srgbClr val="777777"/>
                </a:solidFill>
              </a:rPr>
              <a:t>.</a:t>
            </a:r>
            <a:r>
              <a:rPr lang="en-US" sz="900" b="1">
                <a:solidFill>
                  <a:schemeClr val="dk1"/>
                </a:solidFill>
              </a:rPr>
              <a:t>LineTotal</a:t>
            </a:r>
            <a:r>
              <a:rPr lang="en-US" sz="900" b="1">
                <a:solidFill>
                  <a:srgbClr val="777777"/>
                </a:solidFill>
              </a:rPr>
              <a:t>)</a:t>
            </a:r>
            <a:r>
              <a:rPr lang="en-US" sz="900" b="1">
                <a:solidFill>
                  <a:schemeClr val="dk1"/>
                </a:solidFill>
              </a:rPr>
              <a:t> </a:t>
            </a:r>
            <a:r>
              <a:rPr lang="en-US" sz="900" b="1">
                <a:solidFill>
                  <a:srgbClr val="0000AA"/>
                </a:solidFill>
              </a:rPr>
              <a:t>DESC</a:t>
            </a:r>
            <a:endParaRPr sz="900" b="1">
              <a:solidFill>
                <a:srgbClr val="0000AA"/>
              </a:solidFill>
            </a:endParaRPr>
          </a:p>
          <a:p>
            <a:pPr marL="0" lvl="0" indent="0" algn="l" rtl="0">
              <a:spcBef>
                <a:spcPts val="0"/>
              </a:spcBef>
              <a:spcAft>
                <a:spcPts val="0"/>
              </a:spcAft>
              <a:buNone/>
            </a:pPr>
            <a:endParaRPr sz="900" b="1">
              <a:solidFill>
                <a:srgbClr val="0000AA"/>
              </a:solidFill>
            </a:endParaRPr>
          </a:p>
          <a:p>
            <a:pPr marL="0" lvl="0" indent="0" algn="l" rtl="0">
              <a:spcBef>
                <a:spcPts val="0"/>
              </a:spcBef>
              <a:spcAft>
                <a:spcPts val="0"/>
              </a:spcAft>
              <a:buNone/>
            </a:pPr>
            <a:endParaRPr sz="900" b="1">
              <a:solidFill>
                <a:srgbClr val="0000AA"/>
              </a:solidFill>
            </a:endParaRPr>
          </a:p>
          <a:p>
            <a:pPr marL="0" lvl="0" indent="0" algn="l" rtl="0">
              <a:spcBef>
                <a:spcPts val="0"/>
              </a:spcBef>
              <a:spcAft>
                <a:spcPts val="0"/>
              </a:spcAft>
              <a:buNone/>
            </a:pPr>
            <a:endParaRPr sz="900" b="1">
              <a:solidFill>
                <a:srgbClr val="0000AA"/>
              </a:solidFill>
            </a:endParaRPr>
          </a:p>
          <a:p>
            <a:pPr marL="0" lvl="0" indent="0" algn="l" rtl="0">
              <a:spcBef>
                <a:spcPts val="0"/>
              </a:spcBef>
              <a:spcAft>
                <a:spcPts val="0"/>
              </a:spcAft>
              <a:buNone/>
            </a:pPr>
            <a:endParaRPr sz="1800"/>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g7053b7dcd6_0_14"/>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Group  Assessment - Worst 3 Problems </a:t>
            </a:r>
            <a:endParaRPr sz="2800" b="1">
              <a:solidFill>
                <a:srgbClr val="1D314E"/>
              </a:solidFill>
            </a:endParaRPr>
          </a:p>
        </p:txBody>
      </p:sp>
      <p:sp>
        <p:nvSpPr>
          <p:cNvPr id="681" name="Google Shape;681;g7053b7dcd6_0_14"/>
          <p:cNvSpPr txBox="1"/>
          <p:nvPr/>
        </p:nvSpPr>
        <p:spPr>
          <a:xfrm>
            <a:off x="365125" y="1139875"/>
            <a:ext cx="3975000" cy="5304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Group Member: Steven Marmolejo</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Medium </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#3</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12: Find the unitprice, discount amount, and name of discount using AdventureWorksDW2016</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Why did I choose this problem for worst rating?</a:t>
            </a:r>
            <a:endParaRPr sz="1800">
              <a:solidFill>
                <a:schemeClr val="dk1"/>
              </a:solidFill>
            </a:endParaRPr>
          </a:p>
          <a:p>
            <a:pPr marL="0" lvl="0" indent="457200" algn="l" rtl="0">
              <a:spcBef>
                <a:spcPts val="0"/>
              </a:spcBef>
              <a:spcAft>
                <a:spcPts val="0"/>
              </a:spcAft>
              <a:buNone/>
            </a:pPr>
            <a:r>
              <a:rPr lang="en-US" sz="1800">
                <a:solidFill>
                  <a:schemeClr val="dk1"/>
                </a:solidFill>
              </a:rPr>
              <a:t>It's not great to display nulls when it is not needed from an inner join.</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682" name="Google Shape;682;g7053b7dcd6_0_14"/>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t>Query:</a:t>
            </a:r>
            <a:endParaRPr sz="24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p:txBody>
      </p:sp>
      <p:pic>
        <p:nvPicPr>
          <p:cNvPr id="683" name="Google Shape;683;g7053b7dcd6_0_14"/>
          <p:cNvPicPr preferRelativeResize="0"/>
          <p:nvPr/>
        </p:nvPicPr>
        <p:blipFill>
          <a:blip r:embed="rId3">
            <a:alphaModFix/>
          </a:blip>
          <a:stretch>
            <a:fillRect/>
          </a:stretch>
        </p:blipFill>
        <p:spPr>
          <a:xfrm>
            <a:off x="4340125" y="2518000"/>
            <a:ext cx="4575376" cy="33508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g7053b7dcd6_0_7"/>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400" b="1">
                <a:solidFill>
                  <a:srgbClr val="1D314E"/>
                </a:solidFill>
              </a:rPr>
              <a:t>Group Assessment - Fixed Problem</a:t>
            </a:r>
            <a:endParaRPr sz="2400" b="1">
              <a:solidFill>
                <a:srgbClr val="1D314E"/>
              </a:solidFill>
            </a:endParaRPr>
          </a:p>
        </p:txBody>
      </p:sp>
      <p:sp>
        <p:nvSpPr>
          <p:cNvPr id="689" name="Google Shape;689;g7053b7dcd6_0_7"/>
          <p:cNvSpPr txBox="1"/>
          <p:nvPr/>
        </p:nvSpPr>
        <p:spPr>
          <a:xfrm>
            <a:off x="365125" y="1054625"/>
            <a:ext cx="3975000" cy="5389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rPr>
              <a:t>Group Member: Steven Marmolejo</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Type:Medium</a:t>
            </a:r>
            <a:endParaRPr sz="1800">
              <a:solidFill>
                <a:schemeClr val="dk1"/>
              </a:solidFill>
            </a:endParaRPr>
          </a:p>
          <a:p>
            <a:pPr marL="0" lvl="0" indent="0" algn="l" rtl="0">
              <a:spcBef>
                <a:spcPts val="0"/>
              </a:spcBef>
              <a:spcAft>
                <a:spcPts val="0"/>
              </a:spcAft>
              <a:buSzPts val="1100"/>
              <a:buNone/>
            </a:pPr>
            <a:r>
              <a:rPr lang="en-US" sz="1800">
                <a:solidFill>
                  <a:schemeClr val="dk1"/>
                </a:solidFill>
              </a:rPr>
              <a:t>Worst Problem #3</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12: Find the unitprice and discount amount and name of discount</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What did I change to fix this query?</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We added a condition to not include nulls in the MaxQty column </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How did this improve my query?</a:t>
            </a:r>
            <a:endParaRPr sz="1800">
              <a:solidFill>
                <a:schemeClr val="dk1"/>
              </a:solidFill>
            </a:endParaRPr>
          </a:p>
          <a:p>
            <a:pPr marL="457200" marR="0" lvl="0" indent="-342900" algn="l" rtl="0">
              <a:spcBef>
                <a:spcPts val="0"/>
              </a:spcBef>
              <a:spcAft>
                <a:spcPts val="0"/>
              </a:spcAft>
              <a:buClr>
                <a:schemeClr val="dk1"/>
              </a:buClr>
              <a:buSzPts val="1800"/>
              <a:buFont typeface="Malgun Gothic"/>
              <a:buChar char="-"/>
            </a:pPr>
            <a:r>
              <a:rPr lang="en-US" sz="1800">
                <a:solidFill>
                  <a:schemeClr val="dk1"/>
                </a:solidFill>
              </a:rPr>
              <a:t>This allowed the list of results to be smaller </a:t>
            </a:r>
            <a:endParaRPr sz="1800">
              <a:solidFill>
                <a:schemeClr val="dk1"/>
              </a:solidFill>
            </a:endParaRPr>
          </a:p>
          <a:p>
            <a:pPr marL="457200" marR="0" lvl="0" indent="-342900" algn="l" rtl="0">
              <a:spcBef>
                <a:spcPts val="0"/>
              </a:spcBef>
              <a:spcAft>
                <a:spcPts val="0"/>
              </a:spcAft>
              <a:buClr>
                <a:schemeClr val="dk1"/>
              </a:buClr>
              <a:buSzPts val="1800"/>
              <a:buChar char="-"/>
            </a:pPr>
            <a:r>
              <a:rPr lang="en-US" sz="1800">
                <a:solidFill>
                  <a:schemeClr val="dk1"/>
                </a:solidFill>
              </a:rPr>
              <a:t>It only includes discounts with quantity requirement </a:t>
            </a:r>
            <a:endParaRPr sz="1800">
              <a:solidFill>
                <a:schemeClr val="dk1"/>
              </a:solidFill>
            </a:endParaRPr>
          </a:p>
        </p:txBody>
      </p:sp>
      <p:sp>
        <p:nvSpPr>
          <p:cNvPr id="690" name="Google Shape;690;g7053b7dcd6_0_7"/>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900" b="1">
              <a:solidFill>
                <a:srgbClr val="0000AA"/>
              </a:solidFill>
            </a:endParaRPr>
          </a:p>
          <a:p>
            <a:pPr marL="0" lvl="0" indent="0" algn="l" rtl="0">
              <a:spcBef>
                <a:spcPts val="0"/>
              </a:spcBef>
              <a:spcAft>
                <a:spcPts val="0"/>
              </a:spcAft>
              <a:buClr>
                <a:schemeClr val="dk1"/>
              </a:buClr>
              <a:buSzPts val="1100"/>
              <a:buFont typeface="Arial"/>
              <a:buNone/>
            </a:pPr>
            <a:endParaRPr sz="1000" b="1">
              <a:solidFill>
                <a:srgbClr val="0000AA"/>
              </a:solidFill>
            </a:endParaRPr>
          </a:p>
          <a:p>
            <a:pPr marL="0" lvl="0" indent="0" algn="l" rtl="0">
              <a:spcBef>
                <a:spcPts val="0"/>
              </a:spcBef>
              <a:spcAft>
                <a:spcPts val="0"/>
              </a:spcAft>
              <a:buNone/>
            </a:pPr>
            <a:endParaRPr sz="900" b="1">
              <a:solidFill>
                <a:srgbClr val="0000AA"/>
              </a:solidFill>
            </a:endParaRPr>
          </a:p>
          <a:p>
            <a:pPr marL="0" lvl="0" indent="0" algn="l" rtl="0">
              <a:spcBef>
                <a:spcPts val="0"/>
              </a:spcBef>
              <a:spcAft>
                <a:spcPts val="0"/>
              </a:spcAft>
              <a:buNone/>
            </a:pPr>
            <a:endParaRPr sz="1800"/>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p:txBody>
      </p:sp>
      <p:pic>
        <p:nvPicPr>
          <p:cNvPr id="691" name="Google Shape;691;g7053b7dcd6_0_7"/>
          <p:cNvPicPr preferRelativeResize="0"/>
          <p:nvPr/>
        </p:nvPicPr>
        <p:blipFill>
          <a:blip r:embed="rId3">
            <a:alphaModFix/>
          </a:blip>
          <a:stretch>
            <a:fillRect/>
          </a:stretch>
        </p:blipFill>
        <p:spPr>
          <a:xfrm>
            <a:off x="4234137" y="1721350"/>
            <a:ext cx="4786989" cy="42794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3"/>
          <p:cNvSpPr txBox="1">
            <a:spLocks noGrp="1"/>
          </p:cNvSpPr>
          <p:nvPr>
            <p:ph type="ctrTitle"/>
          </p:nvPr>
        </p:nvSpPr>
        <p:spPr>
          <a:xfrm>
            <a:off x="231054" y="2425349"/>
            <a:ext cx="3474171" cy="1041751"/>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rgbClr val="1C314E"/>
              </a:buClr>
              <a:buSzPts val="3600"/>
              <a:buFont typeface="Arial"/>
              <a:buNone/>
            </a:pPr>
            <a:r>
              <a:rPr lang="en-US" sz="3600" b="1">
                <a:solidFill>
                  <a:srgbClr val="1C314E"/>
                </a:solidFill>
                <a:latin typeface="Arial"/>
                <a:ea typeface="Arial"/>
                <a:cs typeface="Arial"/>
                <a:sym typeface="Arial"/>
              </a:rPr>
              <a:t>Thank you </a:t>
            </a:r>
            <a:br>
              <a:rPr lang="en-US" sz="3600" b="1">
                <a:solidFill>
                  <a:srgbClr val="1C314E"/>
                </a:solidFill>
                <a:latin typeface="Arial"/>
                <a:ea typeface="Arial"/>
                <a:cs typeface="Arial"/>
                <a:sym typeface="Arial"/>
              </a:rPr>
            </a:br>
            <a:endParaRPr sz="3600" b="1">
              <a:solidFill>
                <a:srgbClr val="1C314E"/>
              </a:solidFill>
              <a:latin typeface="Arial"/>
              <a:ea typeface="Arial"/>
              <a:cs typeface="Arial"/>
              <a:sym typeface="Arial"/>
            </a:endParaRPr>
          </a:p>
        </p:txBody>
      </p:sp>
      <p:cxnSp>
        <p:nvCxnSpPr>
          <p:cNvPr id="698" name="Google Shape;698;p13"/>
          <p:cNvCxnSpPr/>
          <p:nvPr/>
        </p:nvCxnSpPr>
        <p:spPr>
          <a:xfrm>
            <a:off x="364803" y="3434686"/>
            <a:ext cx="8406000" cy="0"/>
          </a:xfrm>
          <a:prstGeom prst="straightConnector1">
            <a:avLst/>
          </a:prstGeom>
          <a:noFill/>
          <a:ln w="12700" cap="flat" cmpd="sng">
            <a:solidFill>
              <a:srgbClr val="1C314E"/>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63fceb7648_6_21"/>
          <p:cNvSpPr txBox="1">
            <a:spLocks noGrp="1"/>
          </p:cNvSpPr>
          <p:nvPr>
            <p:ph type="title"/>
          </p:nvPr>
        </p:nvSpPr>
        <p:spPr>
          <a:xfrm>
            <a:off x="457200" y="274638"/>
            <a:ext cx="8229600" cy="1143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2800" b="1">
                <a:solidFill>
                  <a:srgbClr val="1D314E"/>
                </a:solidFill>
              </a:rPr>
              <a:t>Individual Assessment</a:t>
            </a:r>
            <a:endParaRPr/>
          </a:p>
        </p:txBody>
      </p:sp>
      <p:sp>
        <p:nvSpPr>
          <p:cNvPr id="134" name="Google Shape;134;g63fceb7648_6_21"/>
          <p:cNvSpPr txBox="1">
            <a:spLocks noGrp="1"/>
          </p:cNvSpPr>
          <p:nvPr>
            <p:ph type="body" idx="1"/>
          </p:nvPr>
        </p:nvSpPr>
        <p:spPr>
          <a:xfrm>
            <a:off x="457200" y="1600200"/>
            <a:ext cx="8229600" cy="4526100"/>
          </a:xfrm>
          <a:prstGeom prst="rect">
            <a:avLst/>
          </a:prstGeom>
        </p:spPr>
        <p:txBody>
          <a:bodyPr spcFirstLastPara="1" wrap="square" lIns="91425" tIns="45700" rIns="91425" bIns="45700" anchor="ctr" anchorCtr="0">
            <a:noAutofit/>
          </a:bodyPr>
          <a:lstStyle/>
          <a:p>
            <a:pPr marL="0" lvl="0" indent="0" algn="ctr" rtl="0">
              <a:spcBef>
                <a:spcPts val="640"/>
              </a:spcBef>
              <a:spcAft>
                <a:spcPts val="0"/>
              </a:spcAft>
              <a:buNone/>
            </a:pPr>
            <a:r>
              <a:rPr lang="en-US" sz="4800"/>
              <a:t>Serena Burton</a:t>
            </a:r>
            <a:endParaRPr sz="4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63f7e3ddc1_0_60"/>
          <p:cNvSpPr txBox="1">
            <a:spLocks noGrp="1"/>
          </p:cNvSpPr>
          <p:nvPr>
            <p:ph type="title"/>
          </p:nvPr>
        </p:nvSpPr>
        <p:spPr>
          <a:xfrm>
            <a:off x="241300" y="114300"/>
            <a:ext cx="8674200" cy="14223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rgbClr val="1D314E"/>
              </a:buClr>
              <a:buSzPts val="2800"/>
              <a:buFont typeface="Arial"/>
              <a:buNone/>
            </a:pPr>
            <a:r>
              <a:rPr lang="en-US" sz="2800" b="1">
                <a:solidFill>
                  <a:srgbClr val="1D314E"/>
                </a:solidFill>
              </a:rPr>
              <a:t>Individual Assessment - Top 3 Problems </a:t>
            </a:r>
            <a:endParaRPr sz="2800" b="1">
              <a:solidFill>
                <a:srgbClr val="1D314E"/>
              </a:solidFill>
            </a:endParaRPr>
          </a:p>
        </p:txBody>
      </p:sp>
      <p:sp>
        <p:nvSpPr>
          <p:cNvPr id="140" name="Google Shape;140;g63f7e3ddc1_0_60"/>
          <p:cNvSpPr txBox="1"/>
          <p:nvPr/>
        </p:nvSpPr>
        <p:spPr>
          <a:xfrm>
            <a:off x="365125" y="1536700"/>
            <a:ext cx="3975000" cy="4907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800">
                <a:solidFill>
                  <a:schemeClr val="dk1"/>
                </a:solidFill>
              </a:rPr>
              <a:t>Group Member: Serena Burton</a:t>
            </a: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Type: Simple </a:t>
            </a:r>
            <a:endParaRPr sz="1800">
              <a:solidFill>
                <a:schemeClr val="dk1"/>
              </a:solidFill>
            </a:endParaRPr>
          </a:p>
          <a:p>
            <a:pPr marL="0" lvl="0" indent="0" algn="l" rtl="0">
              <a:spcBef>
                <a:spcPts val="0"/>
              </a:spcBef>
              <a:spcAft>
                <a:spcPts val="0"/>
              </a:spcAft>
              <a:buSzPts val="1100"/>
              <a:buNone/>
            </a:pPr>
            <a:r>
              <a:rPr lang="en-US" sz="1800">
                <a:solidFill>
                  <a:schemeClr val="dk1"/>
                </a:solidFill>
              </a:rPr>
              <a:t>Top Problem #1</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SzPts val="1100"/>
              <a:buNone/>
            </a:pPr>
            <a:r>
              <a:rPr lang="en-US" sz="1800">
                <a:solidFill>
                  <a:schemeClr val="dk1"/>
                </a:solidFill>
              </a:rPr>
              <a:t>Problem #1: List all supplier companies and the products they supply</a:t>
            </a:r>
            <a:endParaRPr sz="1800">
              <a:solidFill>
                <a:schemeClr val="dk1"/>
              </a:solidFill>
            </a:endParaRPr>
          </a:p>
          <a:p>
            <a:pPr marL="0" lvl="0" indent="0" algn="l" rtl="0">
              <a:spcBef>
                <a:spcPts val="0"/>
              </a:spcBef>
              <a:spcAft>
                <a:spcPts val="0"/>
              </a:spcAft>
              <a:buSzPts val="1100"/>
              <a:buNone/>
            </a:pPr>
            <a:endParaRPr sz="1800">
              <a:solidFill>
                <a:schemeClr val="dk1"/>
              </a:solidFill>
            </a:endParaRPr>
          </a:p>
          <a:p>
            <a:pPr marL="0" lvl="0" indent="0" algn="l" rtl="0">
              <a:spcBef>
                <a:spcPts val="0"/>
              </a:spcBef>
              <a:spcAft>
                <a:spcPts val="0"/>
              </a:spcAft>
              <a:buNone/>
            </a:pPr>
            <a:r>
              <a:rPr lang="en-US" sz="1800">
                <a:solidFill>
                  <a:schemeClr val="dk1"/>
                </a:solidFill>
              </a:rPr>
              <a:t>Why did I choose this problem for top rating?</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It makes searching for where to buy certain products more convenient.</a:t>
            </a:r>
            <a:endParaRPr sz="1800">
              <a:solidFill>
                <a:schemeClr val="dk1"/>
              </a:solidFill>
            </a:endParaRPr>
          </a:p>
          <a:p>
            <a:pPr marL="457200" lvl="0" indent="-342900" algn="l" rtl="0">
              <a:spcBef>
                <a:spcPts val="0"/>
              </a:spcBef>
              <a:spcAft>
                <a:spcPts val="0"/>
              </a:spcAft>
              <a:buClr>
                <a:schemeClr val="dk1"/>
              </a:buClr>
              <a:buSzPts val="1800"/>
              <a:buChar char="●"/>
            </a:pPr>
            <a:r>
              <a:rPr lang="en-US" sz="1800">
                <a:solidFill>
                  <a:schemeClr val="dk1"/>
                </a:solidFill>
              </a:rPr>
              <a:t>Comparing the products different companies supply will be much easier.</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marR="0" lvl="0" indent="0" algn="l" rtl="0">
              <a:spcBef>
                <a:spcPts val="0"/>
              </a:spcBef>
              <a:spcAft>
                <a:spcPts val="0"/>
              </a:spcAft>
              <a:buNone/>
            </a:pPr>
            <a:endParaRPr sz="1800">
              <a:solidFill>
                <a:schemeClr val="dk1"/>
              </a:solidFill>
              <a:latin typeface="Malgun Gothic"/>
              <a:ea typeface="Malgun Gothic"/>
              <a:cs typeface="Malgun Gothic"/>
              <a:sym typeface="Malgun Gothic"/>
            </a:endParaRPr>
          </a:p>
        </p:txBody>
      </p:sp>
      <p:sp>
        <p:nvSpPr>
          <p:cNvPr id="141" name="Google Shape;141;g63f7e3ddc1_0_60"/>
          <p:cNvSpPr txBox="1"/>
          <p:nvPr/>
        </p:nvSpPr>
        <p:spPr>
          <a:xfrm>
            <a:off x="4594225" y="1536700"/>
            <a:ext cx="4066800" cy="490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Query: </a:t>
            </a: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800"/>
          </a:p>
          <a:p>
            <a:pPr marL="0" lvl="0" indent="0" algn="l" rtl="0">
              <a:lnSpc>
                <a:spcPct val="115000"/>
              </a:lnSpc>
              <a:spcBef>
                <a:spcPts val="0"/>
              </a:spcBef>
              <a:spcAft>
                <a:spcPts val="0"/>
              </a:spcAft>
              <a:buNone/>
            </a:pPr>
            <a:endParaRPr sz="1000">
              <a:solidFill>
                <a:srgbClr val="444444"/>
              </a:solidFill>
              <a:latin typeface="Courier New"/>
              <a:ea typeface="Courier New"/>
              <a:cs typeface="Courier New"/>
              <a:sym typeface="Courier New"/>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Sample Output:</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p:txBody>
      </p:sp>
      <p:pic>
        <p:nvPicPr>
          <p:cNvPr id="142" name="Google Shape;142;g63f7e3ddc1_0_60"/>
          <p:cNvPicPr preferRelativeResize="0"/>
          <p:nvPr/>
        </p:nvPicPr>
        <p:blipFill>
          <a:blip r:embed="rId3">
            <a:alphaModFix/>
          </a:blip>
          <a:stretch>
            <a:fillRect/>
          </a:stretch>
        </p:blipFill>
        <p:spPr>
          <a:xfrm>
            <a:off x="4594225" y="1996725"/>
            <a:ext cx="3687125" cy="1250475"/>
          </a:xfrm>
          <a:prstGeom prst="rect">
            <a:avLst/>
          </a:prstGeom>
          <a:noFill/>
          <a:ln>
            <a:noFill/>
          </a:ln>
        </p:spPr>
      </p:pic>
      <p:pic>
        <p:nvPicPr>
          <p:cNvPr id="143" name="Google Shape;143;g63f7e3ddc1_0_60"/>
          <p:cNvPicPr preferRelativeResize="0"/>
          <p:nvPr/>
        </p:nvPicPr>
        <p:blipFill>
          <a:blip r:embed="rId4">
            <a:alphaModFix/>
          </a:blip>
          <a:stretch>
            <a:fillRect/>
          </a:stretch>
        </p:blipFill>
        <p:spPr>
          <a:xfrm>
            <a:off x="4594225" y="4062150"/>
            <a:ext cx="3687126" cy="2518825"/>
          </a:xfrm>
          <a:prstGeom prst="rect">
            <a:avLst/>
          </a:prstGeom>
          <a:noFill/>
          <a:ln>
            <a:noFill/>
          </a:ln>
        </p:spPr>
      </p:pic>
    </p:spTree>
  </p:cSld>
  <p:clrMapOvr>
    <a:masterClrMapping/>
  </p:clrMapOvr>
</p:sld>
</file>

<file path=ppt/theme/theme1.xml><?xml version="1.0" encoding="utf-8"?>
<a:theme xmlns:a="http://schemas.openxmlformats.org/drawingml/2006/main" name="Office 테마">
  <a:themeElements>
    <a:clrScheme name="사용자 지정 1">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39639D"/>
      </a:hlink>
      <a:folHlink>
        <a:srgbClr val="34343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6620</Words>
  <Application>Microsoft Office PowerPoint</Application>
  <PresentationFormat>On-screen Show (4:3)</PresentationFormat>
  <Paragraphs>1520</Paragraphs>
  <Slides>78</Slides>
  <Notes>78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Roboto</vt:lpstr>
      <vt:lpstr>Malgun Gothic</vt:lpstr>
      <vt:lpstr>Noto Sans Symbols</vt:lpstr>
      <vt:lpstr>Courier New</vt:lpstr>
      <vt:lpstr>Arial</vt:lpstr>
      <vt:lpstr>Times New Roman</vt:lpstr>
      <vt:lpstr>Office 테마</vt:lpstr>
      <vt:lpstr>Group Project 1 CS 331</vt:lpstr>
      <vt:lpstr>Team Contributions </vt:lpstr>
      <vt:lpstr>Group Meeting Agenda</vt:lpstr>
      <vt:lpstr>Todo List Documentation</vt:lpstr>
      <vt:lpstr>Project Plan Documentation</vt:lpstr>
      <vt:lpstr>Attendance</vt:lpstr>
      <vt:lpstr>Notable Team Effort</vt:lpstr>
      <vt:lpstr>Individual Assessment</vt:lpstr>
      <vt:lpstr>Individual Assessment - Top 3 Problems </vt:lpstr>
      <vt:lpstr>Individual Assessment - Top 3 Problems </vt:lpstr>
      <vt:lpstr>Individual Assessment - Top 3 Problems </vt:lpstr>
      <vt:lpstr>Individual Assessment - Worst 3 Problems </vt:lpstr>
      <vt:lpstr>Individual Assessment - Worst 3 Problems </vt:lpstr>
      <vt:lpstr>Individual Assessment - Worst 3 Problems </vt:lpstr>
      <vt:lpstr>Individual Assessment - Fixed Worst 3 Problems </vt:lpstr>
      <vt:lpstr>Individual Assessment - Fixed Worst 3 Problems </vt:lpstr>
      <vt:lpstr>Individual Assessment - Fixed Worst 3 Problems </vt:lpstr>
      <vt:lpstr>Individual Assessment</vt:lpstr>
      <vt:lpstr>Individual Assessment - Top 3 Problems </vt:lpstr>
      <vt:lpstr>Individual Assessment - Top 3 Problems </vt:lpstr>
      <vt:lpstr>Individual Assessment - Top 3 Problems </vt:lpstr>
      <vt:lpstr>Individual Assessment - Worst 3 Problems </vt:lpstr>
      <vt:lpstr>Individual  Assessment - Worst 3 Problems </vt:lpstr>
      <vt:lpstr>Individual Assessment - Worst 3 Problems </vt:lpstr>
      <vt:lpstr>Individual Assessment - Fixed Worst 3 Problems </vt:lpstr>
      <vt:lpstr>Individual Assessment - Fixed Worst 3 Problems </vt:lpstr>
      <vt:lpstr>Individual Assessment - Fixed Worst 3 Problems </vt:lpstr>
      <vt:lpstr> </vt:lpstr>
      <vt:lpstr>Individual Assessment - Top 3 Problems </vt:lpstr>
      <vt:lpstr>Individual Assessment - Top 3 Problems </vt:lpstr>
      <vt:lpstr>Individual Assessment - Top 3 Problems </vt:lpstr>
      <vt:lpstr>Individual Assessment - Worst 3 Problems </vt:lpstr>
      <vt:lpstr>Individual Assessment - Worst 3 Problems </vt:lpstr>
      <vt:lpstr>Individual Assessment - Worst 3 Problems </vt:lpstr>
      <vt:lpstr>Individual Assessment - Fixed Worst 3 Problems </vt:lpstr>
      <vt:lpstr>Individual Assessment - Fixed Worst 3 Problems </vt:lpstr>
      <vt:lpstr>Individual Assessment - Fixed Worst 3 Problems </vt:lpstr>
      <vt:lpstr> </vt:lpstr>
      <vt:lpstr>Individual Assessment - Top 3 Problems </vt:lpstr>
      <vt:lpstr>Individual Assessment - Top 3 Problems </vt:lpstr>
      <vt:lpstr>Individual Assessment - Top 3 Problems </vt:lpstr>
      <vt:lpstr>Individual Assessment - Worst 3 Problems </vt:lpstr>
      <vt:lpstr>Individual Assessment - Worst 3 Problems </vt:lpstr>
      <vt:lpstr>Individual Assessment - Worst 3 Problems </vt:lpstr>
      <vt:lpstr>Individual Assessment - Fixed Worst 3 Problems </vt:lpstr>
      <vt:lpstr>Individual Assessment - Fixed Worst 3 Problems </vt:lpstr>
      <vt:lpstr>Individual Assessment - Fixed Worst 3 Problems </vt:lpstr>
      <vt:lpstr>Individual Assessment</vt:lpstr>
      <vt:lpstr>Individual Assessment - Top 3 Problems </vt:lpstr>
      <vt:lpstr>Individual Assessment - Top 3 Problems </vt:lpstr>
      <vt:lpstr>Individual Assessment - Top 3 Problems </vt:lpstr>
      <vt:lpstr>Individual  Assessment - Worst 3 Problems </vt:lpstr>
      <vt:lpstr>Individual  Assessment - Worst 3 Problems </vt:lpstr>
      <vt:lpstr>Individual  Assessment - Worst 3 Problems </vt:lpstr>
      <vt:lpstr>Individual Assessment - Fixed Worst 3 Problems </vt:lpstr>
      <vt:lpstr>Individual Assessment - Fixed Worst 3 Problems </vt:lpstr>
      <vt:lpstr>Individual Assessment - Fixed Worst 3 Problems </vt:lpstr>
      <vt:lpstr>Individual Assessment</vt:lpstr>
      <vt:lpstr>Individual Assessment - Top 3 Problems </vt:lpstr>
      <vt:lpstr>Individual Assessment - Top 3 Problems </vt:lpstr>
      <vt:lpstr>Individual Assessment - Top 3 Problems </vt:lpstr>
      <vt:lpstr>Individual Assessment - Worst 3 Problems </vt:lpstr>
      <vt:lpstr>Individual Assessment - Worst 3 Problems </vt:lpstr>
      <vt:lpstr>Individual Assessment - Worst 3 Problems </vt:lpstr>
      <vt:lpstr>Individual Assessment - Fixed Worst 3 Problems </vt:lpstr>
      <vt:lpstr>Individual Assessment - Fixed Worst 3 Problems </vt:lpstr>
      <vt:lpstr>Individual Assessment - Fixed Worst 3 Problems </vt:lpstr>
      <vt:lpstr>PowerPoint Presentation</vt:lpstr>
      <vt:lpstr>Group Assessment - Top 3 Problems </vt:lpstr>
      <vt:lpstr>Group Assessment - Top 3 Problems </vt:lpstr>
      <vt:lpstr>Group Assessment - Top 3 Problems </vt:lpstr>
      <vt:lpstr>Group Assessment - Worst 3 Problems </vt:lpstr>
      <vt:lpstr>Group Assessment - Fixed Problem</vt:lpstr>
      <vt:lpstr>Group Assessment - Worst 3 Problems </vt:lpstr>
      <vt:lpstr>Group Assessment - Fixed Problem </vt:lpstr>
      <vt:lpstr>Group  Assessment - Worst 3 Problems </vt:lpstr>
      <vt:lpstr>Group Assessment - Fixed Problem</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Project 1 CS 331</dc:title>
  <dc:creator>네이버 한글캠페인</dc:creator>
  <cp:lastModifiedBy>Mudit Prashar</cp:lastModifiedBy>
  <cp:revision>19</cp:revision>
  <dcterms:created xsi:type="dcterms:W3CDTF">2011-08-24T01:05:33Z</dcterms:created>
  <dcterms:modified xsi:type="dcterms:W3CDTF">2019-10-21T01:22:01Z</dcterms:modified>
</cp:coreProperties>
</file>